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9" r:id="rId2"/>
  </p:sldMasterIdLst>
  <p:notesMasterIdLst>
    <p:notesMasterId r:id="rId58"/>
  </p:notesMasterIdLst>
  <p:sldIdLst>
    <p:sldId id="256" r:id="rId3"/>
    <p:sldId id="259" r:id="rId4"/>
    <p:sldId id="296" r:id="rId5"/>
    <p:sldId id="295" r:id="rId6"/>
    <p:sldId id="260" r:id="rId7"/>
    <p:sldId id="311" r:id="rId8"/>
    <p:sldId id="313" r:id="rId9"/>
    <p:sldId id="284" r:id="rId10"/>
    <p:sldId id="308" r:id="rId11"/>
    <p:sldId id="300" r:id="rId12"/>
    <p:sldId id="297" r:id="rId13"/>
    <p:sldId id="309" r:id="rId14"/>
    <p:sldId id="302" r:id="rId15"/>
    <p:sldId id="301" r:id="rId16"/>
    <p:sldId id="303" r:id="rId17"/>
    <p:sldId id="305" r:id="rId18"/>
    <p:sldId id="307" r:id="rId19"/>
    <p:sldId id="324" r:id="rId20"/>
    <p:sldId id="325" r:id="rId21"/>
    <p:sldId id="321" r:id="rId22"/>
    <p:sldId id="276" r:id="rId23"/>
    <p:sldId id="310" r:id="rId24"/>
    <p:sldId id="293" r:id="rId25"/>
    <p:sldId id="287" r:id="rId26"/>
    <p:sldId id="288" r:id="rId27"/>
    <p:sldId id="289" r:id="rId28"/>
    <p:sldId id="294" r:id="rId29"/>
    <p:sldId id="314" r:id="rId30"/>
    <p:sldId id="318" r:id="rId31"/>
    <p:sldId id="315" r:id="rId32"/>
    <p:sldId id="320" r:id="rId33"/>
    <p:sldId id="316" r:id="rId34"/>
    <p:sldId id="291" r:id="rId35"/>
    <p:sldId id="317" r:id="rId36"/>
    <p:sldId id="274" r:id="rId37"/>
    <p:sldId id="292" r:id="rId38"/>
    <p:sldId id="285" r:id="rId39"/>
    <p:sldId id="277" r:id="rId40"/>
    <p:sldId id="290" r:id="rId41"/>
    <p:sldId id="286" r:id="rId42"/>
    <p:sldId id="278" r:id="rId43"/>
    <p:sldId id="279" r:id="rId44"/>
    <p:sldId id="280" r:id="rId45"/>
    <p:sldId id="281" r:id="rId46"/>
    <p:sldId id="282" r:id="rId47"/>
    <p:sldId id="283" r:id="rId48"/>
    <p:sldId id="319" r:id="rId49"/>
    <p:sldId id="322" r:id="rId50"/>
    <p:sldId id="323" r:id="rId51"/>
    <p:sldId id="273" r:id="rId52"/>
    <p:sldId id="326" r:id="rId53"/>
    <p:sldId id="329" r:id="rId54"/>
    <p:sldId id="275" r:id="rId55"/>
    <p:sldId id="328" r:id="rId56"/>
    <p:sldId id="327" r:id="rId5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868" autoAdjust="0"/>
    <p:restoredTop sz="79960" autoAdjust="0"/>
  </p:normalViewPr>
  <p:slideViewPr>
    <p:cSldViewPr snapToGrid="0" snapToObjects="1">
      <p:cViewPr varScale="1">
        <p:scale>
          <a:sx n="67" d="100"/>
          <a:sy n="67" d="100"/>
        </p:scale>
        <p:origin x="109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AA5484-CE53-5243-A5B6-D012DCD0746B}" type="datetimeFigureOut">
              <a:rPr lang="en-US" smtClean="0"/>
              <a:t>7/24/19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7F4372-29AD-B744-8FEF-877960F9B5C4}" type="slidenum">
              <a:rPr lang="en-US" smtClean="0"/>
              <a:t>‹#›</a:t>
            </a:fld>
            <a:endParaRPr lang="en-US"/>
          </a:p>
        </p:txBody>
      </p:sp>
    </p:spTree>
    <p:extLst>
      <p:ext uri="{BB962C8B-B14F-4D97-AF65-F5344CB8AC3E}">
        <p14:creationId xmlns:p14="http://schemas.microsoft.com/office/powerpoint/2010/main" val="33503794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1</a:t>
            </a:fld>
            <a:endParaRPr lang="en-US"/>
          </a:p>
        </p:txBody>
      </p:sp>
    </p:spTree>
    <p:extLst>
      <p:ext uri="{BB962C8B-B14F-4D97-AF65-F5344CB8AC3E}">
        <p14:creationId xmlns:p14="http://schemas.microsoft.com/office/powerpoint/2010/main" val="650333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i="1" dirty="0"/>
          </a:p>
        </p:txBody>
      </p:sp>
      <p:sp>
        <p:nvSpPr>
          <p:cNvPr id="4" name="Slide Number Placeholder 3"/>
          <p:cNvSpPr>
            <a:spLocks noGrp="1"/>
          </p:cNvSpPr>
          <p:nvPr>
            <p:ph type="sldNum" sz="quarter" idx="5"/>
          </p:nvPr>
        </p:nvSpPr>
        <p:spPr/>
        <p:txBody>
          <a:bodyPr/>
          <a:lstStyle/>
          <a:p>
            <a:fld id="{8F7F4372-29AD-B744-8FEF-877960F9B5C4}" type="slidenum">
              <a:rPr lang="en-US" smtClean="0"/>
              <a:t>11</a:t>
            </a:fld>
            <a:endParaRPr lang="en-US"/>
          </a:p>
        </p:txBody>
      </p:sp>
    </p:spTree>
    <p:extLst>
      <p:ext uri="{BB962C8B-B14F-4D97-AF65-F5344CB8AC3E}">
        <p14:creationId xmlns:p14="http://schemas.microsoft.com/office/powerpoint/2010/main" val="324804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12</a:t>
            </a:fld>
            <a:endParaRPr lang="en-US"/>
          </a:p>
        </p:txBody>
      </p:sp>
    </p:spTree>
    <p:extLst>
      <p:ext uri="{BB962C8B-B14F-4D97-AF65-F5344CB8AC3E}">
        <p14:creationId xmlns:p14="http://schemas.microsoft.com/office/powerpoint/2010/main" val="78288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13</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14</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15</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16</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17</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18</a:t>
            </a:fld>
            <a:endParaRPr lang="en-US"/>
          </a:p>
        </p:txBody>
      </p:sp>
    </p:spTree>
    <p:extLst>
      <p:ext uri="{BB962C8B-B14F-4D97-AF65-F5344CB8AC3E}">
        <p14:creationId xmlns:p14="http://schemas.microsoft.com/office/powerpoint/2010/main" val="1875260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19</a:t>
            </a:fld>
            <a:endParaRPr lang="en-US"/>
          </a:p>
        </p:txBody>
      </p:sp>
    </p:spTree>
    <p:extLst>
      <p:ext uri="{BB962C8B-B14F-4D97-AF65-F5344CB8AC3E}">
        <p14:creationId xmlns:p14="http://schemas.microsoft.com/office/powerpoint/2010/main" val="3279523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20</a:t>
            </a:fld>
            <a:endParaRPr lang="en-US"/>
          </a:p>
        </p:txBody>
      </p:sp>
    </p:spTree>
    <p:extLst>
      <p:ext uri="{BB962C8B-B14F-4D97-AF65-F5344CB8AC3E}">
        <p14:creationId xmlns:p14="http://schemas.microsoft.com/office/powerpoint/2010/main" val="70148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8F7F4372-29AD-B744-8FEF-877960F9B5C4}" type="slidenum">
              <a:rPr lang="en-US" smtClean="0"/>
              <a:t>3</a:t>
            </a:fld>
            <a:endParaRPr lang="en-US"/>
          </a:p>
        </p:txBody>
      </p:sp>
    </p:spTree>
    <p:extLst>
      <p:ext uri="{BB962C8B-B14F-4D97-AF65-F5344CB8AC3E}">
        <p14:creationId xmlns:p14="http://schemas.microsoft.com/office/powerpoint/2010/main" val="321776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21</a:t>
            </a:fld>
            <a:endParaRPr lang="en-US"/>
          </a:p>
        </p:txBody>
      </p:sp>
    </p:spTree>
    <p:extLst>
      <p:ext uri="{BB962C8B-B14F-4D97-AF65-F5344CB8AC3E}">
        <p14:creationId xmlns:p14="http://schemas.microsoft.com/office/powerpoint/2010/main" val="3074527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22</a:t>
            </a:fld>
            <a:endParaRPr lang="en-US"/>
          </a:p>
        </p:txBody>
      </p:sp>
    </p:spTree>
    <p:extLst>
      <p:ext uri="{BB962C8B-B14F-4D97-AF65-F5344CB8AC3E}">
        <p14:creationId xmlns:p14="http://schemas.microsoft.com/office/powerpoint/2010/main" val="35401889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23</a:t>
            </a:fld>
            <a:endParaRPr lang="en-US"/>
          </a:p>
        </p:txBody>
      </p:sp>
    </p:spTree>
    <p:extLst>
      <p:ext uri="{BB962C8B-B14F-4D97-AF65-F5344CB8AC3E}">
        <p14:creationId xmlns:p14="http://schemas.microsoft.com/office/powerpoint/2010/main" val="25870624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24</a:t>
            </a:fld>
            <a:endParaRPr lang="en-US"/>
          </a:p>
        </p:txBody>
      </p:sp>
    </p:spTree>
    <p:extLst>
      <p:ext uri="{BB962C8B-B14F-4D97-AF65-F5344CB8AC3E}">
        <p14:creationId xmlns:p14="http://schemas.microsoft.com/office/powerpoint/2010/main" val="8898005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25</a:t>
            </a:fld>
            <a:endParaRPr lang="en-US"/>
          </a:p>
        </p:txBody>
      </p:sp>
    </p:spTree>
    <p:extLst>
      <p:ext uri="{BB962C8B-B14F-4D97-AF65-F5344CB8AC3E}">
        <p14:creationId xmlns:p14="http://schemas.microsoft.com/office/powerpoint/2010/main" val="8898005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26</a:t>
            </a:fld>
            <a:endParaRPr lang="en-US"/>
          </a:p>
        </p:txBody>
      </p:sp>
    </p:spTree>
    <p:extLst>
      <p:ext uri="{BB962C8B-B14F-4D97-AF65-F5344CB8AC3E}">
        <p14:creationId xmlns:p14="http://schemas.microsoft.com/office/powerpoint/2010/main" val="8898005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27</a:t>
            </a:fld>
            <a:endParaRPr lang="en-US"/>
          </a:p>
        </p:txBody>
      </p:sp>
    </p:spTree>
    <p:extLst>
      <p:ext uri="{BB962C8B-B14F-4D97-AF65-F5344CB8AC3E}">
        <p14:creationId xmlns:p14="http://schemas.microsoft.com/office/powerpoint/2010/main" val="8898005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28</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29</a:t>
            </a:fld>
            <a:endParaRPr lang="en-US"/>
          </a:p>
        </p:txBody>
      </p:sp>
    </p:spTree>
    <p:extLst>
      <p:ext uri="{BB962C8B-B14F-4D97-AF65-F5344CB8AC3E}">
        <p14:creationId xmlns:p14="http://schemas.microsoft.com/office/powerpoint/2010/main" val="25244151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30</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4</a:t>
            </a:fld>
            <a:endParaRPr lang="en-US"/>
          </a:p>
        </p:txBody>
      </p:sp>
    </p:spTree>
    <p:extLst>
      <p:ext uri="{BB962C8B-B14F-4D97-AF65-F5344CB8AC3E}">
        <p14:creationId xmlns:p14="http://schemas.microsoft.com/office/powerpoint/2010/main" val="4385508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31</a:t>
            </a:fld>
            <a:endParaRPr lang="en-US"/>
          </a:p>
        </p:txBody>
      </p:sp>
    </p:spTree>
    <p:extLst>
      <p:ext uri="{BB962C8B-B14F-4D97-AF65-F5344CB8AC3E}">
        <p14:creationId xmlns:p14="http://schemas.microsoft.com/office/powerpoint/2010/main" val="37139421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32</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33</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34</a:t>
            </a:fld>
            <a:endParaRPr lang="en-US"/>
          </a:p>
        </p:txBody>
      </p:sp>
    </p:spTree>
    <p:extLst>
      <p:ext uri="{BB962C8B-B14F-4D97-AF65-F5344CB8AC3E}">
        <p14:creationId xmlns:p14="http://schemas.microsoft.com/office/powerpoint/2010/main" val="331219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35</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36</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37</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38</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39</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40</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5</a:t>
            </a:fld>
            <a:endParaRPr lang="en-US"/>
          </a:p>
        </p:txBody>
      </p:sp>
    </p:spTree>
    <p:extLst>
      <p:ext uri="{BB962C8B-B14F-4D97-AF65-F5344CB8AC3E}">
        <p14:creationId xmlns:p14="http://schemas.microsoft.com/office/powerpoint/2010/main" val="8492037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41</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42</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43</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44</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45</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46</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47</a:t>
            </a:fld>
            <a:endParaRPr lang="en-US"/>
          </a:p>
        </p:txBody>
      </p:sp>
    </p:spTree>
    <p:extLst>
      <p:ext uri="{BB962C8B-B14F-4D97-AF65-F5344CB8AC3E}">
        <p14:creationId xmlns:p14="http://schemas.microsoft.com/office/powerpoint/2010/main" val="256008210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48</a:t>
            </a:fld>
            <a:endParaRPr lang="en-US"/>
          </a:p>
        </p:txBody>
      </p:sp>
    </p:spTree>
    <p:extLst>
      <p:ext uri="{BB962C8B-B14F-4D97-AF65-F5344CB8AC3E}">
        <p14:creationId xmlns:p14="http://schemas.microsoft.com/office/powerpoint/2010/main" val="35497637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49</a:t>
            </a:fld>
            <a:endParaRPr lang="en-US"/>
          </a:p>
        </p:txBody>
      </p:sp>
    </p:spTree>
    <p:extLst>
      <p:ext uri="{BB962C8B-B14F-4D97-AF65-F5344CB8AC3E}">
        <p14:creationId xmlns:p14="http://schemas.microsoft.com/office/powerpoint/2010/main" val="38446330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50</a:t>
            </a:fld>
            <a:endParaRPr lang="en-US"/>
          </a:p>
        </p:txBody>
      </p:sp>
    </p:spTree>
    <p:extLst>
      <p:ext uri="{BB962C8B-B14F-4D97-AF65-F5344CB8AC3E}">
        <p14:creationId xmlns:p14="http://schemas.microsoft.com/office/powerpoint/2010/main" val="121173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6</a:t>
            </a:fld>
            <a:endParaRPr lang="en-US"/>
          </a:p>
        </p:txBody>
      </p:sp>
    </p:spTree>
    <p:extLst>
      <p:ext uri="{BB962C8B-B14F-4D97-AF65-F5344CB8AC3E}">
        <p14:creationId xmlns:p14="http://schemas.microsoft.com/office/powerpoint/2010/main" val="12860704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52</a:t>
            </a:fld>
            <a:endParaRPr lang="en-US"/>
          </a:p>
        </p:txBody>
      </p:sp>
    </p:spTree>
    <p:extLst>
      <p:ext uri="{BB962C8B-B14F-4D97-AF65-F5344CB8AC3E}">
        <p14:creationId xmlns:p14="http://schemas.microsoft.com/office/powerpoint/2010/main" val="3518909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7</a:t>
            </a:fld>
            <a:endParaRPr lang="en-US"/>
          </a:p>
        </p:txBody>
      </p:sp>
    </p:spTree>
    <p:extLst>
      <p:ext uri="{BB962C8B-B14F-4D97-AF65-F5344CB8AC3E}">
        <p14:creationId xmlns:p14="http://schemas.microsoft.com/office/powerpoint/2010/main" val="1043411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8</a:t>
            </a:fld>
            <a:endParaRPr lang="en-US"/>
          </a:p>
        </p:txBody>
      </p:sp>
    </p:spTree>
    <p:extLst>
      <p:ext uri="{BB962C8B-B14F-4D97-AF65-F5344CB8AC3E}">
        <p14:creationId xmlns:p14="http://schemas.microsoft.com/office/powerpoint/2010/main" val="1752235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F4372-29AD-B744-8FEF-877960F9B5C4}" type="slidenum">
              <a:rPr lang="en-US" smtClean="0"/>
              <a:t>9</a:t>
            </a:fld>
            <a:endParaRPr lang="en-US"/>
          </a:p>
        </p:txBody>
      </p:sp>
    </p:spTree>
    <p:extLst>
      <p:ext uri="{BB962C8B-B14F-4D97-AF65-F5344CB8AC3E}">
        <p14:creationId xmlns:p14="http://schemas.microsoft.com/office/powerpoint/2010/main" val="905520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F4372-29AD-B744-8FEF-877960F9B5C4}" type="slidenum">
              <a:rPr lang="en-US" smtClean="0"/>
              <a:t>10</a:t>
            </a:fld>
            <a:endParaRPr lang="en-US"/>
          </a:p>
        </p:txBody>
      </p:sp>
    </p:spTree>
    <p:extLst>
      <p:ext uri="{BB962C8B-B14F-4D97-AF65-F5344CB8AC3E}">
        <p14:creationId xmlns:p14="http://schemas.microsoft.com/office/powerpoint/2010/main" val="1752235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7929218"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
        <p:nvSpPr>
          <p:cNvPr id="12" name="Text Placeholder 3"/>
          <p:cNvSpPr txBox="1">
            <a:spLocks/>
          </p:cNvSpPr>
          <p:nvPr userDrawn="1"/>
        </p:nvSpPr>
        <p:spPr>
          <a:xfrm>
            <a:off x="607390" y="6015184"/>
            <a:ext cx="5996609" cy="338436"/>
          </a:xfrm>
          <a:prstGeom prst="rect">
            <a:avLst/>
          </a:prstGeom>
        </p:spPr>
        <p:txBody>
          <a:bodyPr lIns="0" tIns="0" rIns="0" bIns="0" anchor="b"/>
          <a:lstStyle>
            <a:lvl1pPr marL="0" indent="0" algn="l" defTabSz="457200" rtl="0" eaLnBrk="1" latinLnBrk="0" hangingPunct="1">
              <a:lnSpc>
                <a:spcPct val="50000"/>
              </a:lnSpc>
              <a:spcBef>
                <a:spcPct val="20000"/>
              </a:spcBef>
              <a:buFont typeface="Arial"/>
              <a:buNone/>
              <a:defRPr sz="1800" b="1"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endParaRPr lang="en-GB" dirty="0"/>
          </a:p>
        </p:txBody>
      </p:sp>
      <p:sp>
        <p:nvSpPr>
          <p:cNvPr id="4" name="Text Placeholder 3"/>
          <p:cNvSpPr>
            <a:spLocks noGrp="1"/>
          </p:cNvSpPr>
          <p:nvPr>
            <p:ph type="body" sz="quarter" idx="12"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Tree>
    <p:extLst>
      <p:ext uri="{BB962C8B-B14F-4D97-AF65-F5344CB8AC3E}">
        <p14:creationId xmlns:p14="http://schemas.microsoft.com/office/powerpoint/2010/main" val="795627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slide vertical 1">
    <p:spTree>
      <p:nvGrpSpPr>
        <p:cNvPr id="1" name=""/>
        <p:cNvGrpSpPr/>
        <p:nvPr/>
      </p:nvGrpSpPr>
      <p:grpSpPr>
        <a:xfrm>
          <a:off x="0" y="0"/>
          <a:ext cx="0" cy="0"/>
          <a:chOff x="0" y="0"/>
          <a:chExt cx="0" cy="0"/>
        </a:xfrm>
      </p:grpSpPr>
      <p:pic>
        <p:nvPicPr>
          <p:cNvPr id="3" name="Picture 2" descr="BGs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sp>
        <p:nvSpPr>
          <p:cNvPr id="10" name="Picture Placeholder 3"/>
          <p:cNvSpPr>
            <a:spLocks noGrp="1"/>
          </p:cNvSpPr>
          <p:nvPr>
            <p:ph type="pic" sz="quarter" idx="12" hasCustomPrompt="1"/>
          </p:nvPr>
        </p:nvSpPr>
        <p:spPr>
          <a:xfrm>
            <a:off x="-1" y="0"/>
            <a:ext cx="5253183" cy="6858000"/>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11" name="Title 1"/>
          <p:cNvSpPr>
            <a:spLocks noGrp="1"/>
          </p:cNvSpPr>
          <p:nvPr>
            <p:ph type="ctrTitle" hasCustomPrompt="1"/>
          </p:nvPr>
        </p:nvSpPr>
        <p:spPr>
          <a:xfrm>
            <a:off x="5743690" y="628194"/>
            <a:ext cx="2842596" cy="3862671"/>
          </a:xfrm>
          <a:prstGeom prst="rect">
            <a:avLst/>
          </a:prstGeom>
        </p:spPr>
        <p:txBody>
          <a:bodyPr lIns="0" tIns="0" rIns="0" bIns="0"/>
          <a:lstStyle>
            <a:lvl1pPr algn="l">
              <a:lnSpc>
                <a:spcPct val="90000"/>
              </a:lnSpc>
              <a:defRPr sz="3200" b="1" baseline="0">
                <a:solidFill>
                  <a:schemeClr val="bg1"/>
                </a:solidFill>
                <a:latin typeface="Helvetica"/>
                <a:cs typeface="Helvetica"/>
              </a:defRPr>
            </a:lvl1pPr>
          </a:lstStyle>
          <a:p>
            <a:r>
              <a:rPr lang="en-US" dirty="0"/>
              <a:t>Click to edit presentation title</a:t>
            </a:r>
          </a:p>
        </p:txBody>
      </p:sp>
      <p:sp>
        <p:nvSpPr>
          <p:cNvPr id="12" name="Text Placeholder 3"/>
          <p:cNvSpPr>
            <a:spLocks noGrp="1"/>
          </p:cNvSpPr>
          <p:nvPr>
            <p:ph type="body" sz="half" idx="11" hasCustomPrompt="1"/>
          </p:nvPr>
        </p:nvSpPr>
        <p:spPr>
          <a:xfrm>
            <a:off x="5743690" y="4490865"/>
            <a:ext cx="2842595" cy="508317"/>
          </a:xfrm>
          <a:prstGeom prst="rect">
            <a:avLst/>
          </a:prstGeom>
        </p:spPr>
        <p:txBody>
          <a:bodyPr lIns="0" tIns="0" rIns="0" bIns="0" anchor="b"/>
          <a:lstStyle>
            <a:lvl1pPr marL="0" indent="0" algn="l">
              <a:lnSpc>
                <a:spcPct val="90000"/>
              </a:lnSpc>
              <a:spcBef>
                <a:spcPts val="1176"/>
              </a:spcBef>
              <a:buNone/>
              <a:defRPr sz="2400" b="0" baseline="0">
                <a:solidFill>
                  <a:schemeClr val="bg1"/>
                </a:solidFill>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Tree>
    <p:extLst>
      <p:ext uri="{BB962C8B-B14F-4D97-AF65-F5344CB8AC3E}">
        <p14:creationId xmlns:p14="http://schemas.microsoft.com/office/powerpoint/2010/main" val="90064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Intro slide vertical 1">
    <p:spTree>
      <p:nvGrpSpPr>
        <p:cNvPr id="1" name=""/>
        <p:cNvGrpSpPr/>
        <p:nvPr/>
      </p:nvGrpSpPr>
      <p:grpSpPr>
        <a:xfrm>
          <a:off x="0" y="0"/>
          <a:ext cx="0" cy="0"/>
          <a:chOff x="0" y="0"/>
          <a:chExt cx="0" cy="0"/>
        </a:xfrm>
      </p:grpSpPr>
      <p:pic>
        <p:nvPicPr>
          <p:cNvPr id="2" name="Picture 1" descr="BGs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sp>
        <p:nvSpPr>
          <p:cNvPr id="7" name="Picture Placeholder 3"/>
          <p:cNvSpPr>
            <a:spLocks noGrp="1"/>
          </p:cNvSpPr>
          <p:nvPr>
            <p:ph type="pic" sz="quarter" idx="12" hasCustomPrompt="1"/>
          </p:nvPr>
        </p:nvSpPr>
        <p:spPr>
          <a:xfrm>
            <a:off x="3890817" y="0"/>
            <a:ext cx="5253183" cy="6858000"/>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8" name="Title 1"/>
          <p:cNvSpPr>
            <a:spLocks noGrp="1"/>
          </p:cNvSpPr>
          <p:nvPr>
            <p:ph type="ctrTitle" hasCustomPrompt="1"/>
          </p:nvPr>
        </p:nvSpPr>
        <p:spPr>
          <a:xfrm>
            <a:off x="573937" y="628194"/>
            <a:ext cx="2842596" cy="3862671"/>
          </a:xfrm>
          <a:prstGeom prst="rect">
            <a:avLst/>
          </a:prstGeom>
        </p:spPr>
        <p:txBody>
          <a:bodyPr lIns="0" tIns="0" rIns="0" bIns="0"/>
          <a:lstStyle>
            <a:lvl1pPr algn="l">
              <a:lnSpc>
                <a:spcPct val="90000"/>
              </a:lnSpc>
              <a:defRPr sz="3200" b="1" baseline="0">
                <a:solidFill>
                  <a:schemeClr val="bg1"/>
                </a:solidFill>
                <a:latin typeface="Helvetica"/>
                <a:cs typeface="Helvetica"/>
              </a:defRPr>
            </a:lvl1pPr>
          </a:lstStyle>
          <a:p>
            <a:r>
              <a:rPr lang="en-US" dirty="0"/>
              <a:t>Click to edit presentation title</a:t>
            </a:r>
          </a:p>
        </p:txBody>
      </p:sp>
      <p:sp>
        <p:nvSpPr>
          <p:cNvPr id="9" name="Text Placeholder 3"/>
          <p:cNvSpPr>
            <a:spLocks noGrp="1"/>
          </p:cNvSpPr>
          <p:nvPr>
            <p:ph type="body" sz="half" idx="11" hasCustomPrompt="1"/>
          </p:nvPr>
        </p:nvSpPr>
        <p:spPr>
          <a:xfrm>
            <a:off x="573937" y="4490865"/>
            <a:ext cx="2842595" cy="508317"/>
          </a:xfrm>
          <a:prstGeom prst="rect">
            <a:avLst/>
          </a:prstGeom>
        </p:spPr>
        <p:txBody>
          <a:bodyPr lIns="0" tIns="0" rIns="0" bIns="0" anchor="b"/>
          <a:lstStyle>
            <a:lvl1pPr marL="0" indent="0" algn="l">
              <a:lnSpc>
                <a:spcPct val="90000"/>
              </a:lnSpc>
              <a:spcBef>
                <a:spcPts val="1176"/>
              </a:spcBef>
              <a:buNone/>
              <a:defRPr sz="2400" b="0" baseline="0">
                <a:solidFill>
                  <a:schemeClr val="bg1"/>
                </a:solidFill>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Tree>
    <p:extLst>
      <p:ext uri="{BB962C8B-B14F-4D97-AF65-F5344CB8AC3E}">
        <p14:creationId xmlns:p14="http://schemas.microsoft.com/office/powerpoint/2010/main" val="307845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poin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4" name="Content Placeholder 3"/>
          <p:cNvSpPr>
            <a:spLocks noGrp="1"/>
          </p:cNvSpPr>
          <p:nvPr>
            <p:ph sz="quarter" idx="12"/>
          </p:nvPr>
        </p:nvSpPr>
        <p:spPr>
          <a:xfrm>
            <a:off x="607391" y="1700696"/>
            <a:ext cx="7929217" cy="3887304"/>
          </a:xfrm>
          <a:prstGeom prst="rect">
            <a:avLst/>
          </a:prstGeom>
        </p:spPr>
        <p:txBody>
          <a:bodyPr vert="horz" lIns="0" tIns="0" rIns="0" bIns="0"/>
          <a:lstStyle>
            <a:lvl1pPr>
              <a:lnSpc>
                <a:spcPct val="90000"/>
              </a:lnSpc>
              <a:defRPr>
                <a:latin typeface="Helvetica"/>
                <a:cs typeface="Helvetica"/>
              </a:defRPr>
            </a:lvl1pPr>
            <a:lvl2pPr>
              <a:lnSpc>
                <a:spcPct val="90000"/>
              </a:lnSpc>
              <a:defRPr>
                <a:latin typeface="Helvetica"/>
                <a:cs typeface="Helvetica"/>
              </a:defRPr>
            </a:lvl2pPr>
            <a:lvl3pPr>
              <a:lnSpc>
                <a:spcPct val="90000"/>
              </a:lnSpc>
              <a:defRPr>
                <a:latin typeface="Helvetica"/>
                <a:cs typeface="Helvetica"/>
              </a:defRPr>
            </a:lvl3pPr>
            <a:lvl4pPr>
              <a:lnSpc>
                <a:spcPct val="90000"/>
              </a:lnSpc>
              <a:defRPr>
                <a:latin typeface="Helvetica"/>
                <a:cs typeface="Helvetica"/>
              </a:defRPr>
            </a:lvl4pPr>
            <a:lvl5pPr>
              <a:lnSpc>
                <a:spcPct val="90000"/>
              </a:lnSpc>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7"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418606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2994791"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4" name="Picture Placeholder 3"/>
          <p:cNvSpPr>
            <a:spLocks noGrp="1"/>
          </p:cNvSpPr>
          <p:nvPr>
            <p:ph type="pic" sz="quarter" idx="12" hasCustomPrompt="1"/>
          </p:nvPr>
        </p:nvSpPr>
        <p:spPr>
          <a:xfrm>
            <a:off x="3706813" y="1700213"/>
            <a:ext cx="4829175" cy="3887787"/>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240166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rizontal image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2995412"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4" name="Picture Placeholder 3"/>
          <p:cNvSpPr>
            <a:spLocks noGrp="1"/>
          </p:cNvSpPr>
          <p:nvPr>
            <p:ph type="pic" sz="quarter" idx="12" hasCustomPrompt="1"/>
          </p:nvPr>
        </p:nvSpPr>
        <p:spPr>
          <a:xfrm>
            <a:off x="3707434" y="1700213"/>
            <a:ext cx="4829175" cy="2469091"/>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345984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image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4749139"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4" name="Picture Placeholder 3"/>
          <p:cNvSpPr>
            <a:spLocks noGrp="1"/>
          </p:cNvSpPr>
          <p:nvPr>
            <p:ph type="pic" sz="quarter" idx="12" hasCustomPrompt="1"/>
          </p:nvPr>
        </p:nvSpPr>
        <p:spPr>
          <a:xfrm>
            <a:off x="5461162" y="1700213"/>
            <a:ext cx="3075448" cy="3887787"/>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1664642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o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2994791"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5" name="Media Placeholder 4"/>
          <p:cNvSpPr>
            <a:spLocks noGrp="1"/>
          </p:cNvSpPr>
          <p:nvPr>
            <p:ph type="media" sz="quarter" idx="12" hasCustomPrompt="1"/>
          </p:nvPr>
        </p:nvSpPr>
        <p:spPr>
          <a:xfrm>
            <a:off x="3684588" y="1700213"/>
            <a:ext cx="4851400" cy="3887787"/>
          </a:xfrm>
          <a:prstGeom prst="rect">
            <a:avLst/>
          </a:prstGeom>
        </p:spPr>
        <p:txBody>
          <a:bodyPr vert="horz" lIns="0" tIns="0" rIns="0" bIns="0" anchor="ctr"/>
          <a:lstStyle>
            <a:lvl1pPr marL="0" marR="0" indent="0" algn="ctr" defTabSz="457200" rtl="0" eaLnBrk="1" fontAlgn="auto" latinLnBrk="0" hangingPunct="1">
              <a:lnSpc>
                <a:spcPct val="70000"/>
              </a:lnSpc>
              <a:spcBef>
                <a:spcPct val="20000"/>
              </a:spcBef>
              <a:spcAft>
                <a:spcPts val="0"/>
              </a:spcAft>
              <a:buClrTx/>
              <a:buSzTx/>
              <a:buFont typeface="Arial"/>
              <a:buNone/>
              <a:tabLst/>
              <a:defRPr sz="2400" baseline="0">
                <a:latin typeface="Helvetica"/>
                <a:cs typeface="Helvetica"/>
              </a:defRPr>
            </a:lvl1pPr>
          </a:lstStyle>
          <a:p>
            <a:r>
              <a:rPr lang="en-US" dirty="0"/>
              <a:t>Click to add video</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3661508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video + text">
    <p:spTree>
      <p:nvGrpSpPr>
        <p:cNvPr id="1" name=""/>
        <p:cNvGrpSpPr/>
        <p:nvPr/>
      </p:nvGrpSpPr>
      <p:grpSpPr>
        <a:xfrm>
          <a:off x="0" y="0"/>
          <a:ext cx="0" cy="0"/>
          <a:chOff x="0" y="0"/>
          <a:chExt cx="0" cy="0"/>
        </a:xfrm>
      </p:grpSpPr>
      <p:sp>
        <p:nvSpPr>
          <p:cNvPr id="10" name="Text Placeholder 3"/>
          <p:cNvSpPr>
            <a:spLocks noGrp="1"/>
          </p:cNvSpPr>
          <p:nvPr>
            <p:ph type="body" sz="half" idx="11" hasCustomPrompt="1"/>
          </p:nvPr>
        </p:nvSpPr>
        <p:spPr>
          <a:xfrm>
            <a:off x="607391" y="4817047"/>
            <a:ext cx="7928597" cy="770953"/>
          </a:xfrm>
          <a:prstGeom prst="rect">
            <a:avLst/>
          </a:prstGeom>
        </p:spPr>
        <p:txBody>
          <a:bodyPr lIns="0" tIns="0" rIns="0" bIns="0" anchor="b"/>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5" name="Media Placeholder 4"/>
          <p:cNvSpPr>
            <a:spLocks noGrp="1"/>
          </p:cNvSpPr>
          <p:nvPr>
            <p:ph type="media" sz="quarter" idx="12" hasCustomPrompt="1"/>
          </p:nvPr>
        </p:nvSpPr>
        <p:spPr>
          <a:xfrm>
            <a:off x="607391" y="551207"/>
            <a:ext cx="7928597" cy="4162864"/>
          </a:xfrm>
          <a:prstGeom prst="rect">
            <a:avLst/>
          </a:prstGeom>
        </p:spPr>
        <p:txBody>
          <a:bodyPr vert="horz" lIns="0" tIns="0" rIns="0" bIns="0" anchor="ctr"/>
          <a:lstStyle>
            <a:lvl1pPr marL="0" marR="0" indent="0" algn="ctr" defTabSz="457200" rtl="0" eaLnBrk="1" fontAlgn="auto" latinLnBrk="0" hangingPunct="1">
              <a:lnSpc>
                <a:spcPct val="70000"/>
              </a:lnSpc>
              <a:spcBef>
                <a:spcPct val="20000"/>
              </a:spcBef>
              <a:spcAft>
                <a:spcPts val="0"/>
              </a:spcAft>
              <a:buClrTx/>
              <a:buSzTx/>
              <a:buFont typeface="Arial"/>
              <a:buNone/>
              <a:tabLst/>
              <a:defRPr sz="2400" baseline="0">
                <a:latin typeface="Helvetica"/>
                <a:cs typeface="Helvetica"/>
              </a:defRPr>
            </a:lvl1pPr>
          </a:lstStyle>
          <a:p>
            <a:r>
              <a:rPr lang="en-US" dirty="0"/>
              <a:t>Click to add video</a:t>
            </a:r>
          </a:p>
        </p:txBody>
      </p:sp>
      <p:sp>
        <p:nvSpPr>
          <p:cNvPr id="6"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9"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214219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image + text">
    <p:spTree>
      <p:nvGrpSpPr>
        <p:cNvPr id="1" name=""/>
        <p:cNvGrpSpPr/>
        <p:nvPr/>
      </p:nvGrpSpPr>
      <p:grpSpPr>
        <a:xfrm>
          <a:off x="0" y="0"/>
          <a:ext cx="0" cy="0"/>
          <a:chOff x="0" y="0"/>
          <a:chExt cx="0" cy="0"/>
        </a:xfrm>
      </p:grpSpPr>
      <p:sp>
        <p:nvSpPr>
          <p:cNvPr id="10" name="Text Placeholder 3"/>
          <p:cNvSpPr>
            <a:spLocks noGrp="1"/>
          </p:cNvSpPr>
          <p:nvPr>
            <p:ph type="body" sz="half" idx="11" hasCustomPrompt="1"/>
          </p:nvPr>
        </p:nvSpPr>
        <p:spPr>
          <a:xfrm>
            <a:off x="607391" y="4817047"/>
            <a:ext cx="7928597" cy="770953"/>
          </a:xfrm>
          <a:prstGeom prst="rect">
            <a:avLst/>
          </a:prstGeom>
        </p:spPr>
        <p:txBody>
          <a:bodyPr lIns="0" tIns="0" rIns="0" bIns="0" anchor="b"/>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6" name="Picture Placeholder 5"/>
          <p:cNvSpPr>
            <a:spLocks noGrp="1"/>
          </p:cNvSpPr>
          <p:nvPr>
            <p:ph type="pic" sz="quarter" idx="13" hasCustomPrompt="1"/>
          </p:nvPr>
        </p:nvSpPr>
        <p:spPr>
          <a:xfrm>
            <a:off x="607392" y="550863"/>
            <a:ext cx="7928596" cy="4162425"/>
          </a:xfrm>
          <a:prstGeom prst="rect">
            <a:avLst/>
          </a:prstGeom>
        </p:spPr>
        <p:txBody>
          <a:bodyPr vert="horz" lIns="0" tIns="0" rIns="0" bIns="0" anchor="ctr"/>
          <a:lstStyle>
            <a:lvl1pPr marL="0" indent="0" algn="ctr">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2"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3876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tro slide horizontal 1">
    <p:spTree>
      <p:nvGrpSpPr>
        <p:cNvPr id="1" name=""/>
        <p:cNvGrpSpPr/>
        <p:nvPr/>
      </p:nvGrpSpPr>
      <p:grpSpPr>
        <a:xfrm>
          <a:off x="0" y="0"/>
          <a:ext cx="0" cy="0"/>
          <a:chOff x="0" y="0"/>
          <a:chExt cx="0" cy="0"/>
        </a:xfrm>
      </p:grpSpPr>
      <p:pic>
        <p:nvPicPr>
          <p:cNvPr id="3" name="Picture 2" descr="BG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sp>
        <p:nvSpPr>
          <p:cNvPr id="7" name="Picture Placeholder 3"/>
          <p:cNvSpPr>
            <a:spLocks noGrp="1"/>
          </p:cNvSpPr>
          <p:nvPr>
            <p:ph type="pic" sz="quarter" idx="12" hasCustomPrompt="1"/>
          </p:nvPr>
        </p:nvSpPr>
        <p:spPr>
          <a:xfrm>
            <a:off x="-1" y="0"/>
            <a:ext cx="9142571" cy="4675015"/>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13" name="Title 1"/>
          <p:cNvSpPr>
            <a:spLocks noGrp="1"/>
          </p:cNvSpPr>
          <p:nvPr>
            <p:ph type="ctrTitle" hasCustomPrompt="1"/>
          </p:nvPr>
        </p:nvSpPr>
        <p:spPr>
          <a:xfrm>
            <a:off x="607391" y="5165558"/>
            <a:ext cx="7929218" cy="895489"/>
          </a:xfrm>
          <a:prstGeom prst="rect">
            <a:avLst/>
          </a:prstGeom>
        </p:spPr>
        <p:txBody>
          <a:bodyPr lIns="0" tIns="0" rIns="0" bIns="0"/>
          <a:lstStyle>
            <a:lvl1pPr algn="l">
              <a:lnSpc>
                <a:spcPct val="90000"/>
              </a:lnSpc>
              <a:defRPr sz="3200" b="1" baseline="0">
                <a:solidFill>
                  <a:schemeClr val="bg1"/>
                </a:solidFill>
                <a:latin typeface="Helvetica"/>
                <a:cs typeface="Helvetica"/>
              </a:defRPr>
            </a:lvl1pPr>
          </a:lstStyle>
          <a:p>
            <a:r>
              <a:rPr lang="en-US" dirty="0"/>
              <a:t>Click to edit presentation title</a:t>
            </a:r>
          </a:p>
        </p:txBody>
      </p:sp>
      <p:sp>
        <p:nvSpPr>
          <p:cNvPr id="14" name="Text Placeholder 3"/>
          <p:cNvSpPr>
            <a:spLocks noGrp="1"/>
          </p:cNvSpPr>
          <p:nvPr>
            <p:ph type="body" sz="half" idx="11" hasCustomPrompt="1"/>
          </p:nvPr>
        </p:nvSpPr>
        <p:spPr>
          <a:xfrm>
            <a:off x="607391" y="6061047"/>
            <a:ext cx="3989193" cy="508317"/>
          </a:xfrm>
          <a:prstGeom prst="rect">
            <a:avLst/>
          </a:prstGeom>
        </p:spPr>
        <p:txBody>
          <a:bodyPr lIns="0" tIns="0" rIns="0" bIns="0" anchor="b"/>
          <a:lstStyle>
            <a:lvl1pPr marL="0" indent="0" algn="l">
              <a:lnSpc>
                <a:spcPct val="90000"/>
              </a:lnSpc>
              <a:spcBef>
                <a:spcPts val="1176"/>
              </a:spcBef>
              <a:buNone/>
              <a:defRPr sz="2400" b="0" baseline="0">
                <a:solidFill>
                  <a:schemeClr val="bg1"/>
                </a:solidFill>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Tree>
    <p:extLst>
      <p:ext uri="{BB962C8B-B14F-4D97-AF65-F5344CB8AC3E}">
        <p14:creationId xmlns:p14="http://schemas.microsoft.com/office/powerpoint/2010/main" val="3488228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Picture 15" descr="PPT template for Neil.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cxnSp>
        <p:nvCxnSpPr>
          <p:cNvPr id="9" name="Straight Connector 8"/>
          <p:cNvCxnSpPr/>
          <p:nvPr userDrawn="1"/>
        </p:nvCxnSpPr>
        <p:spPr>
          <a:xfrm>
            <a:off x="629478" y="5875130"/>
            <a:ext cx="789608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RGB.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6959891" y="6182384"/>
            <a:ext cx="1565673" cy="384659"/>
          </a:xfrm>
          <a:prstGeom prst="rect">
            <a:avLst/>
          </a:prstGeom>
        </p:spPr>
      </p:pic>
    </p:spTree>
    <p:extLst>
      <p:ext uri="{BB962C8B-B14F-4D97-AF65-F5344CB8AC3E}">
        <p14:creationId xmlns:p14="http://schemas.microsoft.com/office/powerpoint/2010/main" val="421844253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8" r:id="rId3"/>
    <p:sldLayoutId id="2147483663" r:id="rId4"/>
    <p:sldLayoutId id="2147483664" r:id="rId5"/>
    <p:sldLayoutId id="2147483659" r:id="rId6"/>
    <p:sldLayoutId id="2147483660" r:id="rId7"/>
    <p:sldLayoutId id="2147483661"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5006545"/>
      </p:ext>
    </p:extLst>
  </p:cSld>
  <p:clrMap bg1="lt1" tx1="dk1" bg2="lt2" tx2="dk2" accent1="accent1" accent2="accent2" accent3="accent3" accent4="accent4" accent5="accent5" accent6="accent6" hlink="hlink" folHlink="folHlink"/>
  <p:sldLayoutIdLst>
    <p:sldLayoutId id="2147483670" r:id="rId1"/>
    <p:sldLayoutId id="2147483673" r:id="rId2"/>
    <p:sldLayoutId id="2147483674"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mailto:neil.fox@falmouth.ac.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Rethinking film education: What can we learn from filmmakers?</a:t>
            </a:r>
            <a:br>
              <a:rPr lang="en-GB" dirty="0"/>
            </a:br>
            <a:endParaRPr lang="en-US" dirty="0"/>
          </a:p>
        </p:txBody>
      </p:sp>
      <p:sp>
        <p:nvSpPr>
          <p:cNvPr id="4" name="Text Placeholder 3"/>
          <p:cNvSpPr>
            <a:spLocks noGrp="1"/>
          </p:cNvSpPr>
          <p:nvPr>
            <p:ph type="body" sz="half" idx="11"/>
          </p:nvPr>
        </p:nvSpPr>
        <p:spPr/>
        <p:txBody>
          <a:bodyPr/>
          <a:lstStyle/>
          <a:p>
            <a:r>
              <a:rPr lang="en-US" dirty="0" err="1"/>
              <a:t>Dr</a:t>
            </a:r>
            <a:r>
              <a:rPr lang="en-US" dirty="0"/>
              <a:t> Neil Fox / @</a:t>
            </a:r>
            <a:r>
              <a:rPr lang="en-US" dirty="0" err="1"/>
              <a:t>drneilfox</a:t>
            </a:r>
            <a:endParaRPr lang="en-US" dirty="0"/>
          </a:p>
        </p:txBody>
      </p:sp>
      <p:sp>
        <p:nvSpPr>
          <p:cNvPr id="6" name="Picture Placeholder 5">
            <a:extLst>
              <a:ext uri="{FF2B5EF4-FFF2-40B4-BE49-F238E27FC236}">
                <a16:creationId xmlns:a16="http://schemas.microsoft.com/office/drawing/2014/main" id="{B698B8D9-4363-464C-8CB1-F43B2F9ED35F}"/>
              </a:ext>
            </a:extLst>
          </p:cNvPr>
          <p:cNvSpPr>
            <a:spLocks noGrp="1"/>
          </p:cNvSpPr>
          <p:nvPr>
            <p:ph type="pic" sz="quarter" idx="12"/>
          </p:nvPr>
        </p:nvSpPr>
        <p:spPr/>
      </p:sp>
    </p:spTree>
    <p:extLst>
      <p:ext uri="{BB962C8B-B14F-4D97-AF65-F5344CB8AC3E}">
        <p14:creationId xmlns:p14="http://schemas.microsoft.com/office/powerpoint/2010/main" val="3283571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800" dirty="0"/>
              <a:t>Unlike other subjects the study of film as art and entertainment has been developed at the lower levels of education rather than within the university. Its emergence as a school subject before it has become clearly established as an academic discipline accounts for many of the peculiarities of film study. </a:t>
            </a:r>
            <a:r>
              <a:rPr lang="en-US" sz="1800" i="1" dirty="0">
                <a:solidFill>
                  <a:schemeClr val="accent6">
                    <a:lumMod val="75000"/>
                  </a:schemeClr>
                </a:solidFill>
              </a:rPr>
              <a:t>Most of the problems, both practical and theoretical, are traceable to this basic fact </a:t>
            </a:r>
            <a:r>
              <a:rPr lang="en-US" sz="1800" b="1" dirty="0"/>
              <a:t>(Whannel, 1968).</a:t>
            </a:r>
            <a:endParaRPr lang="en-GB" sz="1800" b="1" dirty="0"/>
          </a:p>
        </p:txBody>
      </p:sp>
      <p:sp>
        <p:nvSpPr>
          <p:cNvPr id="4" name="Picture Placeholder 3">
            <a:extLst>
              <a:ext uri="{FF2B5EF4-FFF2-40B4-BE49-F238E27FC236}">
                <a16:creationId xmlns:a16="http://schemas.microsoft.com/office/drawing/2014/main" id="{079904AB-C22A-C34C-89D6-C9CB84A1583C}"/>
              </a:ext>
            </a:extLst>
          </p:cNvPr>
          <p:cNvSpPr>
            <a:spLocks noGrp="1"/>
          </p:cNvSpPr>
          <p:nvPr>
            <p:ph type="pic" sz="quarter" idx="12"/>
          </p:nvPr>
        </p:nvSpPr>
        <p:spPr/>
      </p:sp>
    </p:spTree>
    <p:extLst>
      <p:ext uri="{BB962C8B-B14F-4D97-AF65-F5344CB8AC3E}">
        <p14:creationId xmlns:p14="http://schemas.microsoft.com/office/powerpoint/2010/main" val="3694606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2000" b="1" dirty="0"/>
              <a:t>Petrie (2004) </a:t>
            </a:r>
            <a:r>
              <a:rPr lang="en-US" sz="2000" dirty="0"/>
              <a:t>asserts that the approaches of Colin Young in the early days of the National Film and Television School in the UK, ‘usefully suggest ways in which universities can engage productively with the domain of film-making whilst still retaining their intellectual integrity and focusing primarily on ideas rather than simply on transferable skills’. </a:t>
            </a:r>
            <a:endParaRPr lang="en-GB" sz="2000" b="1" dirty="0"/>
          </a:p>
        </p:txBody>
      </p:sp>
      <p:sp>
        <p:nvSpPr>
          <p:cNvPr id="4" name="Picture Placeholder 3">
            <a:extLst>
              <a:ext uri="{FF2B5EF4-FFF2-40B4-BE49-F238E27FC236}">
                <a16:creationId xmlns:a16="http://schemas.microsoft.com/office/drawing/2014/main" id="{E38E953F-A76D-C041-B216-CBDE23E2D0A0}"/>
              </a:ext>
            </a:extLst>
          </p:cNvPr>
          <p:cNvSpPr>
            <a:spLocks noGrp="1"/>
          </p:cNvSpPr>
          <p:nvPr>
            <p:ph type="pic" sz="quarter" idx="12"/>
          </p:nvPr>
        </p:nvSpPr>
        <p:spPr/>
      </p:sp>
    </p:spTree>
    <p:extLst>
      <p:ext uri="{BB962C8B-B14F-4D97-AF65-F5344CB8AC3E}">
        <p14:creationId xmlns:p14="http://schemas.microsoft.com/office/powerpoint/2010/main" val="750041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500" b="1" dirty="0"/>
              <a:t>Petrie (2011) </a:t>
            </a:r>
            <a:r>
              <a:rPr lang="en-US" sz="1500" dirty="0"/>
              <a:t>observes that there was a similar resistance and industrial involvement in the early years of the National Film and Television School (NFTS) where founding director Colin Young deployed a bottom-up, student-led model that </a:t>
            </a:r>
            <a:r>
              <a:rPr lang="en-US" sz="1500" i="1" dirty="0"/>
              <a:t>was </a:t>
            </a:r>
            <a:r>
              <a:rPr lang="en-US" sz="1500" dirty="0"/>
              <a:t>‘”fundamentally geared towards the formation of film-makers as essentially self-reliant, ideas-driven, cultural producers’ and was not concentrating on ‘reproducing skilled technicians’.” </a:t>
            </a:r>
            <a:r>
              <a:rPr lang="en-US" sz="1500" i="1" dirty="0">
                <a:solidFill>
                  <a:schemeClr val="accent6">
                    <a:lumMod val="75000"/>
                  </a:schemeClr>
                </a:solidFill>
              </a:rPr>
              <a:t>This approach from Colin Young was soon sculpted to focus more on craft skills and professional development from the school’s industrial partners and interests</a:t>
            </a:r>
            <a:r>
              <a:rPr lang="en-US" sz="1500" dirty="0"/>
              <a:t>. </a:t>
            </a:r>
            <a:endParaRPr lang="en-GB" sz="1500" b="1" dirty="0"/>
          </a:p>
        </p:txBody>
      </p:sp>
      <p:sp>
        <p:nvSpPr>
          <p:cNvPr id="4" name="Picture Placeholder 3">
            <a:extLst>
              <a:ext uri="{FF2B5EF4-FFF2-40B4-BE49-F238E27FC236}">
                <a16:creationId xmlns:a16="http://schemas.microsoft.com/office/drawing/2014/main" id="{9AFEE56A-26E3-C643-8801-C9C6E8F52A0C}"/>
              </a:ext>
            </a:extLst>
          </p:cNvPr>
          <p:cNvSpPr>
            <a:spLocks noGrp="1"/>
          </p:cNvSpPr>
          <p:nvPr>
            <p:ph type="pic" sz="quarter" idx="12"/>
          </p:nvPr>
        </p:nvSpPr>
        <p:spPr/>
      </p:sp>
    </p:spTree>
    <p:extLst>
      <p:ext uri="{BB962C8B-B14F-4D97-AF65-F5344CB8AC3E}">
        <p14:creationId xmlns:p14="http://schemas.microsoft.com/office/powerpoint/2010/main" val="3961418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b="1" dirty="0"/>
              <a:t>Redvall (2010) </a:t>
            </a:r>
            <a:r>
              <a:rPr lang="en-US" dirty="0"/>
              <a:t>comments that,  </a:t>
            </a:r>
            <a:r>
              <a:rPr lang="en-US" i="1" dirty="0">
                <a:solidFill>
                  <a:schemeClr val="accent6">
                    <a:lumMod val="75000"/>
                  </a:schemeClr>
                </a:solidFill>
              </a:rPr>
              <a:t>‘the National Film School was founded in 1966 […] The first years were turbulent, since an industry previously based on apprenticeship was suspicious of an art-oriented film school’.</a:t>
            </a:r>
            <a:endParaRPr lang="en-GB" i="1" dirty="0">
              <a:solidFill>
                <a:schemeClr val="accent6">
                  <a:lumMod val="75000"/>
                </a:schemeClr>
              </a:solidFill>
            </a:endParaRPr>
          </a:p>
        </p:txBody>
      </p:sp>
      <p:sp>
        <p:nvSpPr>
          <p:cNvPr id="4" name="Picture Placeholder 3">
            <a:extLst>
              <a:ext uri="{FF2B5EF4-FFF2-40B4-BE49-F238E27FC236}">
                <a16:creationId xmlns:a16="http://schemas.microsoft.com/office/drawing/2014/main" id="{48A1E0C5-60B5-0448-9751-FB4DFB25DF0E}"/>
              </a:ext>
            </a:extLst>
          </p:cNvPr>
          <p:cNvSpPr>
            <a:spLocks noGrp="1"/>
          </p:cNvSpPr>
          <p:nvPr>
            <p:ph type="pic" sz="quarter" idx="12"/>
          </p:nvPr>
        </p:nvSpPr>
        <p:spPr/>
      </p:sp>
    </p:spTree>
    <p:extLst>
      <p:ext uri="{BB962C8B-B14F-4D97-AF65-F5344CB8AC3E}">
        <p14:creationId xmlns:p14="http://schemas.microsoft.com/office/powerpoint/2010/main" val="770825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800" dirty="0"/>
              <a:t>Theodor Christensen had based his curriculum around long courses where the teaching between different departments was synchronised to allow collaboration between specialisations, but under [Jens] Ravn the School organised shorter courses. One of the reasons for this was that at the </a:t>
            </a:r>
            <a:r>
              <a:rPr lang="en-US" sz="1800" i="1" dirty="0">
                <a:solidFill>
                  <a:schemeClr val="accent6">
                    <a:lumMod val="75000"/>
                  </a:schemeClr>
                </a:solidFill>
              </a:rPr>
              <a:t>time Filmfonden wanted courses as professional training for the industry</a:t>
            </a:r>
            <a:r>
              <a:rPr lang="en-US" sz="1800" dirty="0"/>
              <a:t> </a:t>
            </a:r>
            <a:r>
              <a:rPr lang="en-US" sz="1800" b="1" dirty="0"/>
              <a:t>(Redvall, 2010)</a:t>
            </a:r>
            <a:r>
              <a:rPr lang="en-US" sz="1800" dirty="0"/>
              <a:t>.</a:t>
            </a:r>
            <a:endParaRPr lang="en-GB" sz="1800" dirty="0"/>
          </a:p>
        </p:txBody>
      </p:sp>
      <p:sp>
        <p:nvSpPr>
          <p:cNvPr id="4" name="Picture Placeholder 3">
            <a:extLst>
              <a:ext uri="{FF2B5EF4-FFF2-40B4-BE49-F238E27FC236}">
                <a16:creationId xmlns:a16="http://schemas.microsoft.com/office/drawing/2014/main" id="{FED32B80-3D45-C044-AE8A-547459A39428}"/>
              </a:ext>
            </a:extLst>
          </p:cNvPr>
          <p:cNvSpPr>
            <a:spLocks noGrp="1"/>
          </p:cNvSpPr>
          <p:nvPr>
            <p:ph type="pic" sz="quarter" idx="12"/>
          </p:nvPr>
        </p:nvSpPr>
        <p:spPr/>
      </p:sp>
    </p:spTree>
    <p:extLst>
      <p:ext uri="{BB962C8B-B14F-4D97-AF65-F5344CB8AC3E}">
        <p14:creationId xmlns:p14="http://schemas.microsoft.com/office/powerpoint/2010/main" val="1470143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800" dirty="0"/>
              <a:t>In 1975 Henning Camre replaced Jens Ravn and as </a:t>
            </a:r>
            <a:r>
              <a:rPr lang="en-US" sz="1800" b="1" dirty="0"/>
              <a:t>Redvall (2010) </a:t>
            </a:r>
            <a:r>
              <a:rPr lang="en-US" sz="1800" dirty="0"/>
              <a:t>writes:</a:t>
            </a:r>
            <a:endParaRPr lang="en-GB" sz="1800" dirty="0"/>
          </a:p>
          <a:p>
            <a:r>
              <a:rPr lang="en-US" sz="1800" i="1" dirty="0">
                <a:solidFill>
                  <a:schemeClr val="accent6">
                    <a:lumMod val="75000"/>
                  </a:schemeClr>
                </a:solidFill>
              </a:rPr>
              <a:t>He reinstated the earlier synchronised courses, </a:t>
            </a:r>
            <a:r>
              <a:rPr lang="en-US" sz="1800" dirty="0"/>
              <a:t>with each lasting several years. The intention was to foster collaborations between different professional specialisations, and to give the students both a theoretical and a practical knowledge of the entire filmmaking process.</a:t>
            </a:r>
            <a:endParaRPr lang="en-GB" sz="1800" dirty="0"/>
          </a:p>
        </p:txBody>
      </p:sp>
      <p:sp>
        <p:nvSpPr>
          <p:cNvPr id="4" name="Picture Placeholder 3">
            <a:extLst>
              <a:ext uri="{FF2B5EF4-FFF2-40B4-BE49-F238E27FC236}">
                <a16:creationId xmlns:a16="http://schemas.microsoft.com/office/drawing/2014/main" id="{D8AAEFEE-1BD9-EF49-A1D8-3800E79911C9}"/>
              </a:ext>
            </a:extLst>
          </p:cNvPr>
          <p:cNvSpPr>
            <a:spLocks noGrp="1"/>
          </p:cNvSpPr>
          <p:nvPr>
            <p:ph type="pic" sz="quarter" idx="12"/>
          </p:nvPr>
        </p:nvSpPr>
        <p:spPr/>
      </p:sp>
    </p:spTree>
    <p:extLst>
      <p:ext uri="{BB962C8B-B14F-4D97-AF65-F5344CB8AC3E}">
        <p14:creationId xmlns:p14="http://schemas.microsoft.com/office/powerpoint/2010/main" val="4049340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2000" dirty="0"/>
              <a:t>Although the early years of teaching screenwriting were not marked by fruitful collaborations, important first steps were made towards establishing a shared language, one of which was the obligatory dramaturgy class, attended by all other specialisations as well as the screenwriting students</a:t>
            </a:r>
            <a:r>
              <a:rPr lang="mr-IN" sz="2000" dirty="0"/>
              <a:t>…</a:t>
            </a:r>
            <a:endParaRPr lang="en-GB" sz="2000" dirty="0"/>
          </a:p>
        </p:txBody>
      </p:sp>
      <p:sp>
        <p:nvSpPr>
          <p:cNvPr id="4" name="Picture Placeholder 3">
            <a:extLst>
              <a:ext uri="{FF2B5EF4-FFF2-40B4-BE49-F238E27FC236}">
                <a16:creationId xmlns:a16="http://schemas.microsoft.com/office/drawing/2014/main" id="{60E92631-8EDF-7E42-8527-D35574D27140}"/>
              </a:ext>
            </a:extLst>
          </p:cNvPr>
          <p:cNvSpPr>
            <a:spLocks noGrp="1"/>
          </p:cNvSpPr>
          <p:nvPr>
            <p:ph type="pic" sz="quarter" idx="12"/>
          </p:nvPr>
        </p:nvSpPr>
        <p:spPr/>
      </p:sp>
    </p:spTree>
    <p:extLst>
      <p:ext uri="{BB962C8B-B14F-4D97-AF65-F5344CB8AC3E}">
        <p14:creationId xmlns:p14="http://schemas.microsoft.com/office/powerpoint/2010/main" val="3694144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mr-IN" sz="1900" dirty="0"/>
              <a:t>…</a:t>
            </a:r>
            <a:r>
              <a:rPr lang="en-US" sz="1900" dirty="0"/>
              <a:t>The so-called ‘golden year’ directing students of the class of 1993 have been highlighted as being </a:t>
            </a:r>
            <a:r>
              <a:rPr lang="en-US" sz="1900" i="1" dirty="0">
                <a:solidFill>
                  <a:schemeClr val="accent6">
                    <a:lumMod val="75000"/>
                  </a:schemeClr>
                </a:solidFill>
              </a:rPr>
              <a:t>the first to be interested in the screenwriters […] Director Thomas Vinterberg […] and his directing colleagues now had a new focus, that of putting actors and the story around their characters at the centre of attention </a:t>
            </a:r>
            <a:r>
              <a:rPr lang="en-US" sz="1900" b="1" dirty="0"/>
              <a:t>(John, 2006: 180 – quoted in Redvall, 2010).</a:t>
            </a:r>
            <a:endParaRPr lang="en-GB" sz="1900" b="1" dirty="0"/>
          </a:p>
        </p:txBody>
      </p:sp>
      <p:sp>
        <p:nvSpPr>
          <p:cNvPr id="4" name="Picture Placeholder 3">
            <a:extLst>
              <a:ext uri="{FF2B5EF4-FFF2-40B4-BE49-F238E27FC236}">
                <a16:creationId xmlns:a16="http://schemas.microsoft.com/office/drawing/2014/main" id="{271DFBBB-1FB2-ED42-B924-9FF76B876EB8}"/>
              </a:ext>
            </a:extLst>
          </p:cNvPr>
          <p:cNvSpPr>
            <a:spLocks noGrp="1"/>
          </p:cNvSpPr>
          <p:nvPr>
            <p:ph type="pic" sz="quarter" idx="12"/>
          </p:nvPr>
        </p:nvSpPr>
        <p:spPr/>
      </p:sp>
    </p:spTree>
    <p:extLst>
      <p:ext uri="{BB962C8B-B14F-4D97-AF65-F5344CB8AC3E}">
        <p14:creationId xmlns:p14="http://schemas.microsoft.com/office/powerpoint/2010/main" val="448568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a:xfrm>
            <a:off x="607391" y="1700696"/>
            <a:ext cx="2994791" cy="3887304"/>
          </a:xfrm>
        </p:spPr>
        <p:txBody>
          <a:bodyPr/>
          <a:lstStyle/>
          <a:p>
            <a:r>
              <a:rPr lang="en-GB" sz="1300" b="1" dirty="0"/>
              <a:t>Jeffrey Katzenberg: Co-founder, DreamWorks Animation and </a:t>
            </a:r>
            <a:r>
              <a:rPr lang="en-GB" sz="1300" b="1" dirty="0" err="1"/>
              <a:t>Quibi</a:t>
            </a:r>
            <a:r>
              <a:rPr lang="en-GB" sz="1300" b="1" dirty="0"/>
              <a:t> streaming service (due in 2020)</a:t>
            </a:r>
          </a:p>
          <a:p>
            <a:r>
              <a:rPr lang="en-GB" sz="1300" dirty="0"/>
              <a:t>What </a:t>
            </a:r>
            <a:r>
              <a:rPr lang="en-GB" sz="1300" dirty="0" err="1"/>
              <a:t>Quibi</a:t>
            </a:r>
            <a:r>
              <a:rPr lang="en-GB" sz="1300" dirty="0"/>
              <a:t> [his upcoming streaming service for mobile] is trying to do is get to the next generation of film narrative. The first generation was movies, and they were principally two-hour stories that were designed to be watched in a single sitting in a movie </a:t>
            </a:r>
            <a:r>
              <a:rPr lang="en-GB" sz="1300" dirty="0" err="1"/>
              <a:t>theater</a:t>
            </a:r>
            <a:r>
              <a:rPr lang="en-GB" sz="1300" dirty="0"/>
              <a:t>. The next generation of film narrative was television, principally designed to be watched in one-hour chapters in front of a television set. </a:t>
            </a:r>
            <a:r>
              <a:rPr lang="en-GB" sz="1300" i="1" dirty="0">
                <a:solidFill>
                  <a:schemeClr val="accent6">
                    <a:lumMod val="75000"/>
                  </a:schemeClr>
                </a:solidFill>
              </a:rPr>
              <a:t>I believe the third generation of film narrative will be a merging of those two ideas, which is to tell two-hour stories in chapters that are seven to ten minutes in length. We are actually doing long-form in bite-size</a:t>
            </a:r>
            <a:r>
              <a:rPr lang="en-GB" sz="1300" dirty="0"/>
              <a:t>.</a:t>
            </a:r>
          </a:p>
          <a:p>
            <a:r>
              <a:rPr lang="en-GB" sz="1300" b="1" dirty="0"/>
              <a:t>NYT, June 2019</a:t>
            </a:r>
          </a:p>
        </p:txBody>
      </p:sp>
      <p:sp>
        <p:nvSpPr>
          <p:cNvPr id="4" name="Picture Placeholder 3">
            <a:extLst>
              <a:ext uri="{FF2B5EF4-FFF2-40B4-BE49-F238E27FC236}">
                <a16:creationId xmlns:a16="http://schemas.microsoft.com/office/drawing/2014/main" id="{4CE6A560-E4B0-E945-9D67-7A584E004910}"/>
              </a:ext>
            </a:extLst>
          </p:cNvPr>
          <p:cNvSpPr>
            <a:spLocks noGrp="1"/>
          </p:cNvSpPr>
          <p:nvPr>
            <p:ph type="pic" sz="quarter" idx="12"/>
          </p:nvPr>
        </p:nvSpPr>
        <p:spPr/>
      </p:sp>
    </p:spTree>
    <p:extLst>
      <p:ext uri="{BB962C8B-B14F-4D97-AF65-F5344CB8AC3E}">
        <p14:creationId xmlns:p14="http://schemas.microsoft.com/office/powerpoint/2010/main" val="3395204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a:xfrm>
            <a:off x="607391" y="1700696"/>
            <a:ext cx="2994791" cy="3887304"/>
          </a:xfrm>
        </p:spPr>
        <p:txBody>
          <a:bodyPr/>
          <a:lstStyle/>
          <a:p>
            <a:r>
              <a:rPr lang="en-GB" sz="2000" b="1" dirty="0"/>
              <a:t>Lena </a:t>
            </a:r>
            <a:r>
              <a:rPr lang="en-GB" sz="2000" b="1" dirty="0" err="1"/>
              <a:t>Waithe</a:t>
            </a:r>
            <a:r>
              <a:rPr lang="en-GB" sz="2000" b="1" dirty="0"/>
              <a:t> Writer-producer, upcoming “Queen &amp; Slim”</a:t>
            </a:r>
          </a:p>
          <a:p>
            <a:r>
              <a:rPr lang="en-GB" sz="2000" dirty="0"/>
              <a:t>I know there are people who can’t afford to go to big movies. Some people live in small towns where the </a:t>
            </a:r>
            <a:r>
              <a:rPr lang="en-GB" sz="2000" dirty="0" err="1"/>
              <a:t>theater</a:t>
            </a:r>
            <a:r>
              <a:rPr lang="en-GB" sz="2000" dirty="0"/>
              <a:t> doesn’t play “Moonlight” or “An Oversimplification of Her Beauty.”</a:t>
            </a:r>
          </a:p>
          <a:p>
            <a:r>
              <a:rPr lang="en-GB" sz="1800" b="1" dirty="0"/>
              <a:t>NYT, June 2019</a:t>
            </a:r>
          </a:p>
          <a:p>
            <a:endParaRPr lang="en-GB" sz="1800" b="1" dirty="0"/>
          </a:p>
        </p:txBody>
      </p:sp>
      <p:sp>
        <p:nvSpPr>
          <p:cNvPr id="4" name="Picture Placeholder 3">
            <a:extLst>
              <a:ext uri="{FF2B5EF4-FFF2-40B4-BE49-F238E27FC236}">
                <a16:creationId xmlns:a16="http://schemas.microsoft.com/office/drawing/2014/main" id="{01FDF6F7-1799-3E48-B5AE-78B1BBE5CB1F}"/>
              </a:ext>
            </a:extLst>
          </p:cNvPr>
          <p:cNvSpPr>
            <a:spLocks noGrp="1"/>
          </p:cNvSpPr>
          <p:nvPr>
            <p:ph type="pic" sz="quarter" idx="12"/>
          </p:nvPr>
        </p:nvSpPr>
        <p:spPr/>
      </p:sp>
    </p:spTree>
    <p:extLst>
      <p:ext uri="{BB962C8B-B14F-4D97-AF65-F5344CB8AC3E}">
        <p14:creationId xmlns:p14="http://schemas.microsoft.com/office/powerpoint/2010/main" val="1045236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a:t>
            </a:r>
          </a:p>
        </p:txBody>
      </p:sp>
      <p:sp>
        <p:nvSpPr>
          <p:cNvPr id="3" name="Content Placeholder 2"/>
          <p:cNvSpPr>
            <a:spLocks noGrp="1"/>
          </p:cNvSpPr>
          <p:nvPr>
            <p:ph sz="quarter" idx="12"/>
          </p:nvPr>
        </p:nvSpPr>
        <p:spPr/>
        <p:txBody>
          <a:bodyPr/>
          <a:lstStyle/>
          <a:p>
            <a:pPr marL="0" indent="0">
              <a:buNone/>
            </a:pPr>
            <a:r>
              <a:rPr lang="en-US" sz="5500" dirty="0"/>
              <a:t>What is one thing you would love filmmaking students to </a:t>
            </a:r>
            <a:r>
              <a:rPr lang="en-US" sz="5500" dirty="0">
                <a:solidFill>
                  <a:srgbClr val="7030A0"/>
                </a:solidFill>
              </a:rPr>
              <a:t>read/listen to/see/do </a:t>
            </a:r>
            <a:r>
              <a:rPr lang="en-US" sz="5500" dirty="0"/>
              <a:t>during their film degree?</a:t>
            </a:r>
          </a:p>
        </p:txBody>
      </p:sp>
    </p:spTree>
    <p:extLst>
      <p:ext uri="{BB962C8B-B14F-4D97-AF65-F5344CB8AC3E}">
        <p14:creationId xmlns:p14="http://schemas.microsoft.com/office/powerpoint/2010/main" val="4274623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GB" sz="2800" dirty="0"/>
              <a:t>Technical knowledge inevitably becomes dated; the ability to adapt to change will always be more important. </a:t>
            </a:r>
            <a:r>
              <a:rPr lang="en-GB" sz="2800" b="1" dirty="0"/>
              <a:t>(Werner Herzog, 2014: 213)</a:t>
            </a:r>
          </a:p>
        </p:txBody>
      </p:sp>
      <p:sp>
        <p:nvSpPr>
          <p:cNvPr id="4" name="Picture Placeholder 3">
            <a:extLst>
              <a:ext uri="{FF2B5EF4-FFF2-40B4-BE49-F238E27FC236}">
                <a16:creationId xmlns:a16="http://schemas.microsoft.com/office/drawing/2014/main" id="{51D02753-DDCC-DE47-997C-3B30593FC8E3}"/>
              </a:ext>
            </a:extLst>
          </p:cNvPr>
          <p:cNvSpPr>
            <a:spLocks noGrp="1"/>
          </p:cNvSpPr>
          <p:nvPr>
            <p:ph type="pic" sz="quarter" idx="12"/>
          </p:nvPr>
        </p:nvSpPr>
        <p:spPr/>
      </p:sp>
    </p:spTree>
    <p:extLst>
      <p:ext uri="{BB962C8B-B14F-4D97-AF65-F5344CB8AC3E}">
        <p14:creationId xmlns:p14="http://schemas.microsoft.com/office/powerpoint/2010/main" val="3094399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Filmmaking</a:t>
            </a:r>
          </a:p>
        </p:txBody>
      </p:sp>
      <p:sp>
        <p:nvSpPr>
          <p:cNvPr id="5" name="Text Placeholder 4"/>
          <p:cNvSpPr>
            <a:spLocks noGrp="1"/>
          </p:cNvSpPr>
          <p:nvPr>
            <p:ph type="body" sz="half" idx="11"/>
          </p:nvPr>
        </p:nvSpPr>
        <p:spPr/>
        <p:txBody>
          <a:bodyPr/>
          <a:lstStyle/>
          <a:p>
            <a:r>
              <a:rPr lang="en-US" sz="2000" dirty="0"/>
              <a:t>Making cinema is not just about directing. </a:t>
            </a:r>
            <a:r>
              <a:rPr lang="en-US" sz="2000" i="1" dirty="0">
                <a:solidFill>
                  <a:schemeClr val="accent6">
                    <a:lumMod val="75000"/>
                  </a:schemeClr>
                </a:solidFill>
              </a:rPr>
              <a:t>It's teaching, it's doing, it's curating, teaching people how to watch films, it's observing your environment, it's producing, it's, you know, cooking for your friend's film….</a:t>
            </a:r>
            <a:r>
              <a:rPr lang="en-US" sz="2000" dirty="0"/>
              <a:t> filmmaking to me is like, making cinema in any way, not just being the main author of something </a:t>
            </a:r>
            <a:r>
              <a:rPr lang="en-US" sz="2000" b="1" dirty="0"/>
              <a:t>(Athina-Rachel Tsangari, 2011).</a:t>
            </a:r>
            <a:endParaRPr lang="en-GB" sz="2000" b="1" dirty="0"/>
          </a:p>
        </p:txBody>
      </p:sp>
      <p:sp>
        <p:nvSpPr>
          <p:cNvPr id="4" name="Picture Placeholder 3">
            <a:extLst>
              <a:ext uri="{FF2B5EF4-FFF2-40B4-BE49-F238E27FC236}">
                <a16:creationId xmlns:a16="http://schemas.microsoft.com/office/drawing/2014/main" id="{276F6553-3722-E54C-8C5D-837387AC3613}"/>
              </a:ext>
            </a:extLst>
          </p:cNvPr>
          <p:cNvSpPr>
            <a:spLocks noGrp="1"/>
          </p:cNvSpPr>
          <p:nvPr>
            <p:ph type="pic" sz="quarter" idx="12"/>
          </p:nvPr>
        </p:nvSpPr>
        <p:spPr/>
      </p:sp>
    </p:spTree>
    <p:extLst>
      <p:ext uri="{BB962C8B-B14F-4D97-AF65-F5344CB8AC3E}">
        <p14:creationId xmlns:p14="http://schemas.microsoft.com/office/powerpoint/2010/main" val="1544039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Filmmaking</a:t>
            </a:r>
          </a:p>
        </p:txBody>
      </p:sp>
      <p:sp>
        <p:nvSpPr>
          <p:cNvPr id="5" name="Text Placeholder 4"/>
          <p:cNvSpPr>
            <a:spLocks noGrp="1"/>
          </p:cNvSpPr>
          <p:nvPr>
            <p:ph type="body" sz="half" idx="11"/>
          </p:nvPr>
        </p:nvSpPr>
        <p:spPr/>
        <p:txBody>
          <a:bodyPr/>
          <a:lstStyle/>
          <a:p>
            <a:r>
              <a:rPr lang="en-US" sz="2000" i="1" dirty="0">
                <a:solidFill>
                  <a:schemeClr val="accent6">
                    <a:lumMod val="75000"/>
                  </a:schemeClr>
                </a:solidFill>
              </a:rPr>
              <a:t>I’m in charge of a community that I need desperately and that needs me just as badly. That’s where the joy lies, in the shared experience. </a:t>
            </a:r>
            <a:r>
              <a:rPr lang="en-US" sz="2000" dirty="0"/>
              <a:t>[…] It’s vital to have the best creative people in each department. People who can challenge you to work at your best, not in hostility but in a search for the truth </a:t>
            </a:r>
            <a:r>
              <a:rPr lang="en-US" sz="2000" b="1" dirty="0"/>
              <a:t>(Sidney Lumet, 1995: 17).</a:t>
            </a:r>
            <a:endParaRPr lang="en-GB" sz="2000" b="1" dirty="0"/>
          </a:p>
        </p:txBody>
      </p:sp>
      <p:sp>
        <p:nvSpPr>
          <p:cNvPr id="4" name="Picture Placeholder 3">
            <a:extLst>
              <a:ext uri="{FF2B5EF4-FFF2-40B4-BE49-F238E27FC236}">
                <a16:creationId xmlns:a16="http://schemas.microsoft.com/office/drawing/2014/main" id="{54B3AF44-CCEA-714F-9AC5-0CF5FF6235CE}"/>
              </a:ext>
            </a:extLst>
          </p:cNvPr>
          <p:cNvSpPr>
            <a:spLocks noGrp="1"/>
          </p:cNvSpPr>
          <p:nvPr>
            <p:ph type="pic" sz="quarter" idx="12"/>
          </p:nvPr>
        </p:nvSpPr>
        <p:spPr/>
      </p:sp>
    </p:spTree>
    <p:extLst>
      <p:ext uri="{BB962C8B-B14F-4D97-AF65-F5344CB8AC3E}">
        <p14:creationId xmlns:p14="http://schemas.microsoft.com/office/powerpoint/2010/main" val="2457051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Filmmaking</a:t>
            </a:r>
          </a:p>
        </p:txBody>
      </p:sp>
      <p:sp>
        <p:nvSpPr>
          <p:cNvPr id="5" name="Text Placeholder 4"/>
          <p:cNvSpPr>
            <a:spLocks noGrp="1"/>
          </p:cNvSpPr>
          <p:nvPr>
            <p:ph type="body" sz="half" idx="11"/>
          </p:nvPr>
        </p:nvSpPr>
        <p:spPr/>
        <p:txBody>
          <a:bodyPr/>
          <a:lstStyle/>
          <a:p>
            <a:r>
              <a:rPr lang="en-US" dirty="0"/>
              <a:t>Film-making is a communal, collaborative medium. </a:t>
            </a:r>
            <a:r>
              <a:rPr lang="en-US" i="1" dirty="0">
                <a:solidFill>
                  <a:schemeClr val="accent6">
                    <a:lumMod val="75000"/>
                  </a:schemeClr>
                </a:solidFill>
              </a:rPr>
              <a:t>Only the writer and editor can work alone – every other part of the process is a group effort, </a:t>
            </a:r>
            <a:r>
              <a:rPr lang="en-US" dirty="0"/>
              <a:t>involving specialists in many different areas </a:t>
            </a:r>
            <a:r>
              <a:rPr lang="en-US" b="1" dirty="0"/>
              <a:t>(Alex Cox, []: 03).</a:t>
            </a:r>
            <a:endParaRPr lang="en-GB" b="1" dirty="0"/>
          </a:p>
          <a:p>
            <a:endParaRPr lang="en-US" dirty="0"/>
          </a:p>
        </p:txBody>
      </p:sp>
      <p:sp>
        <p:nvSpPr>
          <p:cNvPr id="6" name="Picture Placeholder 5">
            <a:extLst>
              <a:ext uri="{FF2B5EF4-FFF2-40B4-BE49-F238E27FC236}">
                <a16:creationId xmlns:a16="http://schemas.microsoft.com/office/drawing/2014/main" id="{79DCED1E-9F32-074B-AC5E-5AF13CEBF5BC}"/>
              </a:ext>
            </a:extLst>
          </p:cNvPr>
          <p:cNvSpPr>
            <a:spLocks noGrp="1"/>
          </p:cNvSpPr>
          <p:nvPr>
            <p:ph type="pic" sz="quarter" idx="12"/>
          </p:nvPr>
        </p:nvSpPr>
        <p:spPr/>
      </p:sp>
    </p:spTree>
    <p:extLst>
      <p:ext uri="{BB962C8B-B14F-4D97-AF65-F5344CB8AC3E}">
        <p14:creationId xmlns:p14="http://schemas.microsoft.com/office/powerpoint/2010/main" val="2131544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Filmmaking</a:t>
            </a:r>
          </a:p>
        </p:txBody>
      </p:sp>
      <p:sp>
        <p:nvSpPr>
          <p:cNvPr id="5" name="Text Placeholder 4"/>
          <p:cNvSpPr>
            <a:spLocks noGrp="1"/>
          </p:cNvSpPr>
          <p:nvPr>
            <p:ph type="body" sz="half" idx="11"/>
          </p:nvPr>
        </p:nvSpPr>
        <p:spPr/>
        <p:txBody>
          <a:bodyPr/>
          <a:lstStyle/>
          <a:p>
            <a:r>
              <a:rPr lang="en-US" sz="1800" i="1" dirty="0">
                <a:solidFill>
                  <a:schemeClr val="accent6">
                    <a:lumMod val="75000"/>
                  </a:schemeClr>
                </a:solidFill>
              </a:rPr>
              <a:t>The more film people pay homage to each other, and to films rather than life, the more they are approximating the last scene of The Lady from Shanghai—a series of mirrors reflecting each other. </a:t>
            </a:r>
            <a:r>
              <a:rPr lang="en-US" sz="1800" dirty="0"/>
              <a:t>A movie is a reflection of the entire culture of the man who makes it—his education, human knowledge, his breadth of understanding—all this is what informs a picture </a:t>
            </a:r>
            <a:r>
              <a:rPr lang="en-US" sz="1800" b="1" dirty="0"/>
              <a:t>(Welles and Bogdanovich, 1992: 258).</a:t>
            </a:r>
            <a:endParaRPr lang="en-GB" sz="1800" b="1" dirty="0"/>
          </a:p>
        </p:txBody>
      </p:sp>
      <p:sp>
        <p:nvSpPr>
          <p:cNvPr id="6" name="Picture Placeholder 5">
            <a:extLst>
              <a:ext uri="{FF2B5EF4-FFF2-40B4-BE49-F238E27FC236}">
                <a16:creationId xmlns:a16="http://schemas.microsoft.com/office/drawing/2014/main" id="{5EFBBE8A-12A5-F04A-BC8C-3AEB0A98241A}"/>
              </a:ext>
            </a:extLst>
          </p:cNvPr>
          <p:cNvSpPr>
            <a:spLocks noGrp="1"/>
          </p:cNvSpPr>
          <p:nvPr>
            <p:ph type="pic" sz="quarter" idx="12"/>
          </p:nvPr>
        </p:nvSpPr>
        <p:spPr/>
      </p:sp>
    </p:spTree>
    <p:extLst>
      <p:ext uri="{BB962C8B-B14F-4D97-AF65-F5344CB8AC3E}">
        <p14:creationId xmlns:p14="http://schemas.microsoft.com/office/powerpoint/2010/main" val="3333452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Scholars on Filmmaking</a:t>
            </a:r>
          </a:p>
        </p:txBody>
      </p:sp>
      <p:sp>
        <p:nvSpPr>
          <p:cNvPr id="5" name="Text Placeholder 4"/>
          <p:cNvSpPr>
            <a:spLocks noGrp="1"/>
          </p:cNvSpPr>
          <p:nvPr>
            <p:ph type="body" sz="half" idx="11"/>
          </p:nvPr>
        </p:nvSpPr>
        <p:spPr/>
        <p:txBody>
          <a:bodyPr/>
          <a:lstStyle/>
          <a:p>
            <a:r>
              <a:rPr lang="en-US" sz="2000" dirty="0"/>
              <a:t>Hitchcock’s legacy has become a mixed blessing. There have been many inspirational movies, and many new directions fired up by his supreme example. On the other hand, </a:t>
            </a:r>
            <a:r>
              <a:rPr lang="en-US" sz="2000" i="1" dirty="0">
                <a:solidFill>
                  <a:schemeClr val="accent6">
                    <a:lumMod val="75000"/>
                  </a:schemeClr>
                </a:solidFill>
              </a:rPr>
              <a:t>homage often shades into imitation or pastiche into repetition, both a temptation for directors to bump up their credentials when they are seeking an easy way out </a:t>
            </a:r>
            <a:r>
              <a:rPr lang="en-US" sz="2000" b="1" dirty="0"/>
              <a:t>(Orr: 2005, 06).</a:t>
            </a:r>
            <a:endParaRPr lang="en-GB" sz="2000" b="1" dirty="0"/>
          </a:p>
        </p:txBody>
      </p:sp>
      <p:sp>
        <p:nvSpPr>
          <p:cNvPr id="4" name="Picture Placeholder 3">
            <a:extLst>
              <a:ext uri="{FF2B5EF4-FFF2-40B4-BE49-F238E27FC236}">
                <a16:creationId xmlns:a16="http://schemas.microsoft.com/office/drawing/2014/main" id="{57D5F2A2-4D3C-654B-AC7F-82123971ED87}"/>
              </a:ext>
            </a:extLst>
          </p:cNvPr>
          <p:cNvSpPr>
            <a:spLocks noGrp="1"/>
          </p:cNvSpPr>
          <p:nvPr>
            <p:ph type="pic" sz="quarter" idx="12"/>
          </p:nvPr>
        </p:nvSpPr>
        <p:spPr/>
      </p:sp>
    </p:spTree>
    <p:extLst>
      <p:ext uri="{BB962C8B-B14F-4D97-AF65-F5344CB8AC3E}">
        <p14:creationId xmlns:p14="http://schemas.microsoft.com/office/powerpoint/2010/main" val="1328226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Scholars on Filmmaking</a:t>
            </a:r>
          </a:p>
        </p:txBody>
      </p:sp>
      <p:sp>
        <p:nvSpPr>
          <p:cNvPr id="5" name="Text Placeholder 4"/>
          <p:cNvSpPr>
            <a:spLocks noGrp="1"/>
          </p:cNvSpPr>
          <p:nvPr>
            <p:ph type="body" sz="half" idx="11"/>
          </p:nvPr>
        </p:nvSpPr>
        <p:spPr/>
        <p:txBody>
          <a:bodyPr/>
          <a:lstStyle/>
          <a:p>
            <a:r>
              <a:rPr lang="en-US" sz="1800" dirty="0"/>
              <a:t>What shows through instead with contagion of imitation is a time-illusion of ‘progressive cinema’, of moving things one stage on for a new age and a new generation, an illusion of progress that masks a compulsion to repeat, a compulsion indeed that is often threadbare, </a:t>
            </a:r>
            <a:r>
              <a:rPr lang="en-US" sz="1800" i="1" dirty="0">
                <a:solidFill>
                  <a:schemeClr val="accent6">
                    <a:lumMod val="75000"/>
                  </a:schemeClr>
                </a:solidFill>
              </a:rPr>
              <a:t>an easy addiction in which ‘inspiration’ is too easily an excuse for lacking vision</a:t>
            </a:r>
            <a:r>
              <a:rPr lang="en-US" sz="1800" b="1" i="1" dirty="0">
                <a:solidFill>
                  <a:schemeClr val="accent6">
                    <a:lumMod val="75000"/>
                  </a:schemeClr>
                </a:solidFill>
              </a:rPr>
              <a:t> </a:t>
            </a:r>
            <a:r>
              <a:rPr lang="en-US" sz="1800" b="1" dirty="0"/>
              <a:t>(Orr, 2005: 06).</a:t>
            </a:r>
            <a:endParaRPr lang="en-GB" sz="1800" b="1" dirty="0"/>
          </a:p>
        </p:txBody>
      </p:sp>
      <p:sp>
        <p:nvSpPr>
          <p:cNvPr id="4" name="Picture Placeholder 3">
            <a:extLst>
              <a:ext uri="{FF2B5EF4-FFF2-40B4-BE49-F238E27FC236}">
                <a16:creationId xmlns:a16="http://schemas.microsoft.com/office/drawing/2014/main" id="{5BA5AC85-8365-7F40-9444-E27CE0C86301}"/>
              </a:ext>
            </a:extLst>
          </p:cNvPr>
          <p:cNvSpPr>
            <a:spLocks noGrp="1"/>
          </p:cNvSpPr>
          <p:nvPr>
            <p:ph type="pic" sz="quarter" idx="12"/>
          </p:nvPr>
        </p:nvSpPr>
        <p:spPr/>
      </p:sp>
    </p:spTree>
    <p:extLst>
      <p:ext uri="{BB962C8B-B14F-4D97-AF65-F5344CB8AC3E}">
        <p14:creationId xmlns:p14="http://schemas.microsoft.com/office/powerpoint/2010/main" val="2953886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Scholars on Filmmaking</a:t>
            </a:r>
          </a:p>
        </p:txBody>
      </p:sp>
      <p:sp>
        <p:nvSpPr>
          <p:cNvPr id="5" name="Text Placeholder 4"/>
          <p:cNvSpPr>
            <a:spLocks noGrp="1"/>
          </p:cNvSpPr>
          <p:nvPr>
            <p:ph type="body" sz="half" idx="11"/>
          </p:nvPr>
        </p:nvSpPr>
        <p:spPr/>
        <p:txBody>
          <a:bodyPr/>
          <a:lstStyle/>
          <a:p>
            <a:r>
              <a:rPr lang="en-US" sz="1800" dirty="0"/>
              <a:t>Rather than ‘purify’ the cinema, Eisenstein preferred to enrich it through citations of artists as diverse as da Vinci, Milton, Diderot, Flaubert, Dickens, Daurnier and Wagner. Eisenstein […] was what would nowadays be called ‘multiculturalist’, in that he showed more than exotic interest in African sculpture, Japanese kabuki, Chinese shadow plays, Hindu rasa aesthetics, and American indigenous forms </a:t>
            </a:r>
            <a:r>
              <a:rPr lang="en-US" sz="1800" b="1" dirty="0"/>
              <a:t>(Stam, 2000: 40).</a:t>
            </a:r>
            <a:endParaRPr lang="en-GB" sz="1800" b="1" dirty="0"/>
          </a:p>
        </p:txBody>
      </p:sp>
      <p:sp>
        <p:nvSpPr>
          <p:cNvPr id="4" name="Picture Placeholder 3">
            <a:extLst>
              <a:ext uri="{FF2B5EF4-FFF2-40B4-BE49-F238E27FC236}">
                <a16:creationId xmlns:a16="http://schemas.microsoft.com/office/drawing/2014/main" id="{F957F943-A7C4-464C-8F0D-A8CE3101FF1D}"/>
              </a:ext>
            </a:extLst>
          </p:cNvPr>
          <p:cNvSpPr>
            <a:spLocks noGrp="1"/>
          </p:cNvSpPr>
          <p:nvPr>
            <p:ph type="pic" sz="quarter" idx="12"/>
          </p:nvPr>
        </p:nvSpPr>
        <p:spPr/>
      </p:sp>
    </p:spTree>
    <p:extLst>
      <p:ext uri="{BB962C8B-B14F-4D97-AF65-F5344CB8AC3E}">
        <p14:creationId xmlns:p14="http://schemas.microsoft.com/office/powerpoint/2010/main" val="929632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dirty="0"/>
              <a:t>PB: </a:t>
            </a:r>
            <a:r>
              <a:rPr lang="mr-IN" dirty="0"/>
              <a:t>…</a:t>
            </a:r>
            <a:r>
              <a:rPr lang="en-GB" dirty="0"/>
              <a:t>the mechanics of making a film</a:t>
            </a:r>
            <a:r>
              <a:rPr lang="mr-IN" dirty="0"/>
              <a:t>…</a:t>
            </a:r>
            <a:r>
              <a:rPr lang="en-GB" dirty="0"/>
              <a:t> </a:t>
            </a:r>
          </a:p>
          <a:p>
            <a:r>
              <a:rPr lang="en-GB" dirty="0"/>
              <a:t>OW: </a:t>
            </a:r>
            <a:r>
              <a:rPr lang="mr-IN" dirty="0"/>
              <a:t>…</a:t>
            </a:r>
            <a:r>
              <a:rPr lang="en-GB" dirty="0"/>
              <a:t>can be taught over the weekend to any intelligent person.</a:t>
            </a:r>
            <a:endParaRPr lang="en-US" dirty="0"/>
          </a:p>
          <a:p>
            <a:r>
              <a:rPr lang="en-US" b="1" dirty="0"/>
              <a:t>(Welles and Bogdanovich, 1992: 258).</a:t>
            </a:r>
            <a:endParaRPr lang="en-GB" b="1" dirty="0"/>
          </a:p>
          <a:p>
            <a:endParaRPr lang="en-GB" sz="1400" b="1" dirty="0"/>
          </a:p>
        </p:txBody>
      </p:sp>
      <p:sp>
        <p:nvSpPr>
          <p:cNvPr id="6" name="Picture Placeholder 5">
            <a:extLst>
              <a:ext uri="{FF2B5EF4-FFF2-40B4-BE49-F238E27FC236}">
                <a16:creationId xmlns:a16="http://schemas.microsoft.com/office/drawing/2014/main" id="{A79C080A-4569-A94F-B12F-7410A0E6F3C3}"/>
              </a:ext>
            </a:extLst>
          </p:cNvPr>
          <p:cNvSpPr>
            <a:spLocks noGrp="1"/>
          </p:cNvSpPr>
          <p:nvPr>
            <p:ph type="pic" sz="quarter" idx="12"/>
          </p:nvPr>
        </p:nvSpPr>
        <p:spPr/>
      </p:sp>
    </p:spTree>
    <p:extLst>
      <p:ext uri="{BB962C8B-B14F-4D97-AF65-F5344CB8AC3E}">
        <p14:creationId xmlns:p14="http://schemas.microsoft.com/office/powerpoint/2010/main" val="3110412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GB" sz="2600" dirty="0"/>
              <a:t>Too many people spend four years paying for what can be digested and understood in four weeks. </a:t>
            </a:r>
          </a:p>
          <a:p>
            <a:r>
              <a:rPr lang="en-GB" sz="2600" b="1" dirty="0"/>
              <a:t>(Abbas </a:t>
            </a:r>
            <a:r>
              <a:rPr lang="en-GB" sz="2600" b="1" dirty="0" err="1"/>
              <a:t>Kiarostami</a:t>
            </a:r>
            <a:r>
              <a:rPr lang="en-GB" sz="2600" b="1" dirty="0"/>
              <a:t>, 2015: 03)</a:t>
            </a:r>
          </a:p>
        </p:txBody>
      </p:sp>
      <p:sp>
        <p:nvSpPr>
          <p:cNvPr id="6" name="Picture Placeholder 5">
            <a:extLst>
              <a:ext uri="{FF2B5EF4-FFF2-40B4-BE49-F238E27FC236}">
                <a16:creationId xmlns:a16="http://schemas.microsoft.com/office/drawing/2014/main" id="{4609E07E-CDB3-B343-9E89-6A1826D6BD6E}"/>
              </a:ext>
            </a:extLst>
          </p:cNvPr>
          <p:cNvSpPr>
            <a:spLocks noGrp="1"/>
          </p:cNvSpPr>
          <p:nvPr>
            <p:ph type="pic" sz="quarter" idx="12"/>
          </p:nvPr>
        </p:nvSpPr>
        <p:spPr/>
      </p:sp>
    </p:spTree>
    <p:extLst>
      <p:ext uri="{BB962C8B-B14F-4D97-AF65-F5344CB8AC3E}">
        <p14:creationId xmlns:p14="http://schemas.microsoft.com/office/powerpoint/2010/main" val="185744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700" i="1" dirty="0">
                <a:solidFill>
                  <a:schemeClr val="accent6">
                    <a:lumMod val="75000"/>
                  </a:schemeClr>
                </a:solidFill>
              </a:rPr>
              <a:t>The advent of the film school as ‘training provider’ is something that should concern all in the field, whether [they] work in departments that teach practical film-making or not. </a:t>
            </a:r>
            <a:r>
              <a:rPr lang="en-US" sz="1700" dirty="0"/>
              <a:t>Not only does it erode a pluralistic and challenging film-making culture, it also suggests that if the serious study of cinema has little or nothing to offer those who aspire to make films, then [our own] legitimacy may be challenged by policy-makers. </a:t>
            </a:r>
            <a:r>
              <a:rPr lang="en-US" sz="1700" b="1" dirty="0"/>
              <a:t>(Petrie, 2010)</a:t>
            </a:r>
            <a:endParaRPr lang="en-GB" sz="1700" b="1" dirty="0"/>
          </a:p>
        </p:txBody>
      </p:sp>
      <p:sp>
        <p:nvSpPr>
          <p:cNvPr id="4" name="Picture Placeholder 3">
            <a:extLst>
              <a:ext uri="{FF2B5EF4-FFF2-40B4-BE49-F238E27FC236}">
                <a16:creationId xmlns:a16="http://schemas.microsoft.com/office/drawing/2014/main" id="{F1C52E7F-0E67-9D40-A296-ED3F9231707E}"/>
              </a:ext>
            </a:extLst>
          </p:cNvPr>
          <p:cNvSpPr>
            <a:spLocks noGrp="1"/>
          </p:cNvSpPr>
          <p:nvPr>
            <p:ph type="pic" sz="quarter" idx="12"/>
          </p:nvPr>
        </p:nvSpPr>
        <p:spPr/>
      </p:sp>
    </p:spTree>
    <p:extLst>
      <p:ext uri="{BB962C8B-B14F-4D97-AF65-F5344CB8AC3E}">
        <p14:creationId xmlns:p14="http://schemas.microsoft.com/office/powerpoint/2010/main" val="2444295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GB" sz="3200" dirty="0"/>
              <a:t>Who wants to spend four years on something a primate could learn in a week? </a:t>
            </a:r>
          </a:p>
          <a:p>
            <a:r>
              <a:rPr lang="en-GB" sz="3200" b="1" dirty="0"/>
              <a:t>(Werner Herzog, 2014: 212)</a:t>
            </a:r>
          </a:p>
        </p:txBody>
      </p:sp>
      <p:sp>
        <p:nvSpPr>
          <p:cNvPr id="6" name="Picture Placeholder 5">
            <a:extLst>
              <a:ext uri="{FF2B5EF4-FFF2-40B4-BE49-F238E27FC236}">
                <a16:creationId xmlns:a16="http://schemas.microsoft.com/office/drawing/2014/main" id="{204868EE-0B23-8845-A478-2290AC001E6A}"/>
              </a:ext>
            </a:extLst>
          </p:cNvPr>
          <p:cNvSpPr>
            <a:spLocks noGrp="1"/>
          </p:cNvSpPr>
          <p:nvPr>
            <p:ph type="pic" sz="quarter" idx="12"/>
          </p:nvPr>
        </p:nvSpPr>
        <p:spPr/>
      </p:sp>
    </p:spTree>
    <p:extLst>
      <p:ext uri="{BB962C8B-B14F-4D97-AF65-F5344CB8AC3E}">
        <p14:creationId xmlns:p14="http://schemas.microsoft.com/office/powerpoint/2010/main" val="2973632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GB" sz="1300" dirty="0"/>
              <a:t>Though I’m not really sure that one can ever teach anybody to have talent, it is possible to create an environment for study, and supply opportunities for the effort to learn. Occasionally, a student has remarked that while the courses I preside over were (or were not) interesting, ‘I didn’t learn anything that I didn’t already know – even if I didn’t know that I knew it’. This may be as it should be. </a:t>
            </a:r>
            <a:r>
              <a:rPr lang="en-GB" sz="1300" i="1" dirty="0">
                <a:solidFill>
                  <a:schemeClr val="accent6">
                    <a:lumMod val="75000"/>
                  </a:schemeClr>
                </a:solidFill>
              </a:rPr>
              <a:t>It might be declared thus: as an instructor, the only things I can teach are what you already know, those ideas and opinions that if you were to stop and consider for more than ten second, you would probably intuitively understand at the most basic level</a:t>
            </a:r>
            <a:r>
              <a:rPr lang="en-GB" sz="1300" b="1" i="1" dirty="0">
                <a:solidFill>
                  <a:schemeClr val="accent6">
                    <a:lumMod val="75000"/>
                  </a:schemeClr>
                </a:solidFill>
              </a:rPr>
              <a:t>. </a:t>
            </a:r>
          </a:p>
          <a:p>
            <a:r>
              <a:rPr lang="en-GB" sz="1300" b="1" dirty="0"/>
              <a:t>(Alexander Mackendrick, 2004: 290/291).</a:t>
            </a:r>
          </a:p>
          <a:p>
            <a:r>
              <a:rPr lang="en-GB" sz="1300" dirty="0"/>
              <a:t> </a:t>
            </a:r>
          </a:p>
        </p:txBody>
      </p:sp>
      <p:sp>
        <p:nvSpPr>
          <p:cNvPr id="6" name="Picture Placeholder 5">
            <a:extLst>
              <a:ext uri="{FF2B5EF4-FFF2-40B4-BE49-F238E27FC236}">
                <a16:creationId xmlns:a16="http://schemas.microsoft.com/office/drawing/2014/main" id="{DEED0B97-C8A7-FE41-94C6-B9831107846A}"/>
              </a:ext>
            </a:extLst>
          </p:cNvPr>
          <p:cNvSpPr>
            <a:spLocks noGrp="1"/>
          </p:cNvSpPr>
          <p:nvPr>
            <p:ph type="pic" sz="quarter" idx="12"/>
          </p:nvPr>
        </p:nvSpPr>
        <p:spPr/>
      </p:sp>
    </p:spTree>
    <p:extLst>
      <p:ext uri="{BB962C8B-B14F-4D97-AF65-F5344CB8AC3E}">
        <p14:creationId xmlns:p14="http://schemas.microsoft.com/office/powerpoint/2010/main" val="36307517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2200" b="1" dirty="0"/>
              <a:t>1917</a:t>
            </a:r>
            <a:r>
              <a:rPr lang="mr-IN" sz="2200" b="1" dirty="0"/>
              <a:t>…</a:t>
            </a:r>
            <a:endParaRPr lang="en-GB" sz="2200" b="1" dirty="0"/>
          </a:p>
          <a:p>
            <a:r>
              <a:rPr lang="en-US" sz="2200" dirty="0"/>
              <a:t>I told [them], as best I could, of the difficult beginnings, our joy at each discovery, the hope we founded on the next generation, and what they might draw from our discoveries. (</a:t>
            </a:r>
            <a:r>
              <a:rPr lang="en-US" sz="2200" b="1" dirty="0"/>
              <a:t>Alice Guy-</a:t>
            </a:r>
            <a:r>
              <a:rPr lang="en-US" sz="2200" b="1" dirty="0" err="1"/>
              <a:t>Blaché</a:t>
            </a:r>
            <a:r>
              <a:rPr lang="en-US" sz="2200" b="1" dirty="0"/>
              <a:t>: 1986, 75)</a:t>
            </a:r>
            <a:endParaRPr lang="en-GB" sz="2200" b="1" dirty="0"/>
          </a:p>
        </p:txBody>
      </p:sp>
      <p:sp>
        <p:nvSpPr>
          <p:cNvPr id="6" name="Picture Placeholder 5">
            <a:extLst>
              <a:ext uri="{FF2B5EF4-FFF2-40B4-BE49-F238E27FC236}">
                <a16:creationId xmlns:a16="http://schemas.microsoft.com/office/drawing/2014/main" id="{2C6309D9-AA08-2744-9F90-2069E0A8808E}"/>
              </a:ext>
            </a:extLst>
          </p:cNvPr>
          <p:cNvSpPr>
            <a:spLocks noGrp="1"/>
          </p:cNvSpPr>
          <p:nvPr>
            <p:ph type="pic" sz="quarter" idx="12"/>
          </p:nvPr>
        </p:nvSpPr>
        <p:spPr/>
      </p:sp>
    </p:spTree>
    <p:extLst>
      <p:ext uri="{BB962C8B-B14F-4D97-AF65-F5344CB8AC3E}">
        <p14:creationId xmlns:p14="http://schemas.microsoft.com/office/powerpoint/2010/main" val="1915286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1400" dirty="0"/>
              <a:t>What the student […] should be taught is as much of our whole culture as we are capable of synthesizing. Synthesizing, not specializing. To make a film for today’s world, we should strive to comprehend as much as possible of the human accomplishment in these last twenty thousand years. We understand something at least of what it was to live under the pharaohs, of what made Elizabethan England great, how the industrial revolution happened, and why and what Puritanism and the Roman church has meant to Western civilization […] instead of seminars on Howard Hawks or Orson Welles or anybody else </a:t>
            </a:r>
            <a:r>
              <a:rPr lang="en-US" sz="1400" b="1" dirty="0"/>
              <a:t>(Welles and Bogdanovich, 1992: 258).</a:t>
            </a:r>
            <a:endParaRPr lang="en-GB" sz="1400" b="1" dirty="0"/>
          </a:p>
        </p:txBody>
      </p:sp>
      <p:sp>
        <p:nvSpPr>
          <p:cNvPr id="6" name="Picture Placeholder 5">
            <a:extLst>
              <a:ext uri="{FF2B5EF4-FFF2-40B4-BE49-F238E27FC236}">
                <a16:creationId xmlns:a16="http://schemas.microsoft.com/office/drawing/2014/main" id="{C4AE59FE-434F-B44E-8480-EF10C984F353}"/>
              </a:ext>
            </a:extLst>
          </p:cNvPr>
          <p:cNvSpPr>
            <a:spLocks noGrp="1"/>
          </p:cNvSpPr>
          <p:nvPr>
            <p:ph type="pic" sz="quarter" idx="12"/>
          </p:nvPr>
        </p:nvSpPr>
        <p:spPr/>
      </p:sp>
    </p:spTree>
    <p:extLst>
      <p:ext uri="{BB962C8B-B14F-4D97-AF65-F5344CB8AC3E}">
        <p14:creationId xmlns:p14="http://schemas.microsoft.com/office/powerpoint/2010/main" val="3616006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GB" sz="2000" i="1" dirty="0">
                <a:solidFill>
                  <a:schemeClr val="accent6">
                    <a:lumMod val="75000"/>
                  </a:schemeClr>
                </a:solidFill>
              </a:rPr>
              <a:t>I have nothing to teach you […] my hope is that this will be a conversation, a dialogue. </a:t>
            </a:r>
            <a:r>
              <a:rPr lang="en-GB" sz="2000" dirty="0"/>
              <a:t>We are all links in the chain, ideally full of ideas about each other’s work, hopefully flowing with empathy for one another. Exercising our competitive spirit isn’t what this is about. </a:t>
            </a:r>
          </a:p>
          <a:p>
            <a:r>
              <a:rPr lang="en-GB" sz="2000" b="1" dirty="0"/>
              <a:t>(Abbas </a:t>
            </a:r>
            <a:r>
              <a:rPr lang="en-GB" sz="2000" b="1" dirty="0" err="1"/>
              <a:t>Kiarostami</a:t>
            </a:r>
            <a:r>
              <a:rPr lang="en-GB" sz="2000" b="1" dirty="0"/>
              <a:t>, 2015: 01)</a:t>
            </a:r>
          </a:p>
        </p:txBody>
      </p:sp>
      <p:sp>
        <p:nvSpPr>
          <p:cNvPr id="12" name="Picture Placeholder 11">
            <a:extLst>
              <a:ext uri="{FF2B5EF4-FFF2-40B4-BE49-F238E27FC236}">
                <a16:creationId xmlns:a16="http://schemas.microsoft.com/office/drawing/2014/main" id="{636A85F8-891F-E94C-BB0C-ABF4E97969E1}"/>
              </a:ext>
            </a:extLst>
          </p:cNvPr>
          <p:cNvSpPr>
            <a:spLocks noGrp="1"/>
          </p:cNvSpPr>
          <p:nvPr>
            <p:ph type="pic" sz="quarter" idx="12"/>
          </p:nvPr>
        </p:nvSpPr>
        <p:spPr/>
      </p:sp>
    </p:spTree>
    <p:extLst>
      <p:ext uri="{BB962C8B-B14F-4D97-AF65-F5344CB8AC3E}">
        <p14:creationId xmlns:p14="http://schemas.microsoft.com/office/powerpoint/2010/main" val="3471775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3100" dirty="0"/>
              <a:t>Read, read, read, read, read, read, read – if you do not read, you will never become a filmmaker </a:t>
            </a:r>
            <a:r>
              <a:rPr lang="en-US" sz="3100" b="1" dirty="0"/>
              <a:t>(Werner Herzog, 2011).</a:t>
            </a:r>
            <a:endParaRPr lang="en-GB" sz="3100" b="1" dirty="0"/>
          </a:p>
        </p:txBody>
      </p:sp>
      <p:sp>
        <p:nvSpPr>
          <p:cNvPr id="6" name="Picture Placeholder 5">
            <a:extLst>
              <a:ext uri="{FF2B5EF4-FFF2-40B4-BE49-F238E27FC236}">
                <a16:creationId xmlns:a16="http://schemas.microsoft.com/office/drawing/2014/main" id="{24AD4FAD-ABEE-6A45-B375-3C01E6C50658}"/>
              </a:ext>
            </a:extLst>
          </p:cNvPr>
          <p:cNvSpPr>
            <a:spLocks noGrp="1"/>
          </p:cNvSpPr>
          <p:nvPr>
            <p:ph type="pic" sz="quarter" idx="12"/>
          </p:nvPr>
        </p:nvSpPr>
        <p:spPr/>
      </p:sp>
    </p:spTree>
    <p:extLst>
      <p:ext uri="{BB962C8B-B14F-4D97-AF65-F5344CB8AC3E}">
        <p14:creationId xmlns:p14="http://schemas.microsoft.com/office/powerpoint/2010/main" val="37282712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3000" dirty="0"/>
              <a:t>The only film school I would consider is Werner Herzog’s.</a:t>
            </a:r>
            <a:r>
              <a:rPr lang="en-GB" sz="3000" dirty="0"/>
              <a:t> </a:t>
            </a:r>
            <a:r>
              <a:rPr lang="en-US" sz="3000" b="1" dirty="0"/>
              <a:t>(Jeanie Finlay, 2012 Interview).</a:t>
            </a:r>
            <a:endParaRPr lang="en-GB" sz="3000" b="1" dirty="0"/>
          </a:p>
        </p:txBody>
      </p:sp>
      <p:sp>
        <p:nvSpPr>
          <p:cNvPr id="6" name="Picture Placeholder 5">
            <a:extLst>
              <a:ext uri="{FF2B5EF4-FFF2-40B4-BE49-F238E27FC236}">
                <a16:creationId xmlns:a16="http://schemas.microsoft.com/office/drawing/2014/main" id="{0A552FD2-A090-2C4C-A532-21AE511226C6}"/>
              </a:ext>
            </a:extLst>
          </p:cNvPr>
          <p:cNvSpPr>
            <a:spLocks noGrp="1"/>
          </p:cNvSpPr>
          <p:nvPr>
            <p:ph type="pic" sz="quarter" idx="12"/>
          </p:nvPr>
        </p:nvSpPr>
        <p:spPr/>
      </p:sp>
    </p:spTree>
    <p:extLst>
      <p:ext uri="{BB962C8B-B14F-4D97-AF65-F5344CB8AC3E}">
        <p14:creationId xmlns:p14="http://schemas.microsoft.com/office/powerpoint/2010/main" val="1653959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1600" i="1" dirty="0">
                <a:solidFill>
                  <a:schemeClr val="accent6">
                    <a:lumMod val="75000"/>
                  </a:schemeClr>
                </a:solidFill>
              </a:rPr>
              <a:t>I’m so glad I took a fairly maverick art course that was more focused on thinking than delivering. </a:t>
            </a:r>
            <a:r>
              <a:rPr lang="en-US" sz="1600" dirty="0"/>
              <a:t>Students also studied performance and dance. Joseph Beuys was the great artistic icon! Anyone can learn how to make but it’s more important to learn how to think, and think differently. My time on the course made it clear to me that I was interested in portraiture, the space between me and the contributor and the best way to realise an idea, an emotion </a:t>
            </a:r>
            <a:r>
              <a:rPr lang="en-US" sz="1600" b="1" dirty="0"/>
              <a:t>(Jeanie Finlay, 2012 Interview).</a:t>
            </a:r>
            <a:endParaRPr lang="en-GB" sz="1600" b="1" dirty="0"/>
          </a:p>
          <a:p>
            <a:endParaRPr lang="en-US" sz="1600" dirty="0"/>
          </a:p>
        </p:txBody>
      </p:sp>
      <p:sp>
        <p:nvSpPr>
          <p:cNvPr id="6" name="Picture Placeholder 5">
            <a:extLst>
              <a:ext uri="{FF2B5EF4-FFF2-40B4-BE49-F238E27FC236}">
                <a16:creationId xmlns:a16="http://schemas.microsoft.com/office/drawing/2014/main" id="{8F519BC7-F771-FE46-A631-7809822097FF}"/>
              </a:ext>
            </a:extLst>
          </p:cNvPr>
          <p:cNvSpPr>
            <a:spLocks noGrp="1"/>
          </p:cNvSpPr>
          <p:nvPr>
            <p:ph type="pic" sz="quarter" idx="12"/>
          </p:nvPr>
        </p:nvSpPr>
        <p:spPr/>
      </p:sp>
    </p:spTree>
    <p:extLst>
      <p:ext uri="{BB962C8B-B14F-4D97-AF65-F5344CB8AC3E}">
        <p14:creationId xmlns:p14="http://schemas.microsoft.com/office/powerpoint/2010/main" val="10519502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2300" dirty="0"/>
              <a:t>I honestly believe the best thing to do, above all else is make films, work with good people, ask questions, challenge yourself, read and listen to the radio. To be open to people and new ideas. To keep learning new things </a:t>
            </a:r>
            <a:r>
              <a:rPr lang="en-US" sz="2300" b="1" dirty="0"/>
              <a:t>(Jeanie Finlay, 2012 Interview).</a:t>
            </a:r>
            <a:endParaRPr lang="en-GB" sz="2300" b="1" dirty="0"/>
          </a:p>
        </p:txBody>
      </p:sp>
      <p:sp>
        <p:nvSpPr>
          <p:cNvPr id="6" name="Picture Placeholder 5">
            <a:extLst>
              <a:ext uri="{FF2B5EF4-FFF2-40B4-BE49-F238E27FC236}">
                <a16:creationId xmlns:a16="http://schemas.microsoft.com/office/drawing/2014/main" id="{FA2964A2-7BF8-0E40-9796-68DF2908D67D}"/>
              </a:ext>
            </a:extLst>
          </p:cNvPr>
          <p:cNvSpPr>
            <a:spLocks noGrp="1"/>
          </p:cNvSpPr>
          <p:nvPr>
            <p:ph type="pic" sz="quarter" idx="12"/>
          </p:nvPr>
        </p:nvSpPr>
        <p:spPr/>
      </p:sp>
    </p:spTree>
    <p:extLst>
      <p:ext uri="{BB962C8B-B14F-4D97-AF65-F5344CB8AC3E}">
        <p14:creationId xmlns:p14="http://schemas.microsoft.com/office/powerpoint/2010/main" val="36165153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2100" i="1" dirty="0">
                <a:solidFill>
                  <a:schemeClr val="accent6">
                    <a:lumMod val="75000"/>
                  </a:schemeClr>
                </a:solidFill>
              </a:rPr>
              <a:t>I advise students not to anticipate a move to Los Angeles and a career working for the studios since there is much less production nowadays and the movie people have offspring who must be accommodated. </a:t>
            </a:r>
            <a:r>
              <a:rPr lang="en-US" sz="2100" dirty="0"/>
              <a:t>I tell 'em they must create their own reality. So in that sense academia = art </a:t>
            </a:r>
            <a:r>
              <a:rPr lang="en-US" sz="2100" b="1" dirty="0"/>
              <a:t>(Alex Cox, 2012 Interview).</a:t>
            </a:r>
            <a:endParaRPr lang="en-GB" sz="2100" b="1" dirty="0"/>
          </a:p>
        </p:txBody>
      </p:sp>
      <p:sp>
        <p:nvSpPr>
          <p:cNvPr id="6" name="Picture Placeholder 5">
            <a:extLst>
              <a:ext uri="{FF2B5EF4-FFF2-40B4-BE49-F238E27FC236}">
                <a16:creationId xmlns:a16="http://schemas.microsoft.com/office/drawing/2014/main" id="{8263F9E6-AF2C-A64A-AE17-6DB8ACB55852}"/>
              </a:ext>
            </a:extLst>
          </p:cNvPr>
          <p:cNvSpPr>
            <a:spLocks noGrp="1"/>
          </p:cNvSpPr>
          <p:nvPr>
            <p:ph type="pic" sz="quarter" idx="12"/>
          </p:nvPr>
        </p:nvSpPr>
        <p:spPr/>
      </p:sp>
    </p:spTree>
    <p:extLst>
      <p:ext uri="{BB962C8B-B14F-4D97-AF65-F5344CB8AC3E}">
        <p14:creationId xmlns:p14="http://schemas.microsoft.com/office/powerpoint/2010/main" val="4111992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500" dirty="0"/>
              <a:t>Beyond their primary role in training creative practitioners, film schools have also provided a fertile environment for wider research and study of the moving image [making], as important a contribution to the development and wider promotion of the history, theory and criticism of the ‘seventh art’ as to the training of practitioners. The significance of such intellectual activity also helped ensure that, </a:t>
            </a:r>
            <a:r>
              <a:rPr lang="en-US" sz="1500" i="1" dirty="0">
                <a:solidFill>
                  <a:schemeClr val="accent6">
                    <a:lumMod val="75000"/>
                  </a:schemeClr>
                </a:solidFill>
              </a:rPr>
              <a:t>within the film school environment, theory and practice were frequently interdependent and mutually reinforcing facets of the educational process.</a:t>
            </a:r>
            <a:r>
              <a:rPr lang="en-US" sz="1500" dirty="0"/>
              <a:t> </a:t>
            </a:r>
            <a:r>
              <a:rPr lang="en-US" sz="1500" b="1" dirty="0"/>
              <a:t>Petrie and Stoneman (2014: 04) </a:t>
            </a:r>
            <a:endParaRPr lang="en-GB" sz="1500" b="1" dirty="0"/>
          </a:p>
          <a:p>
            <a:endParaRPr lang="en-US" sz="1500" dirty="0"/>
          </a:p>
        </p:txBody>
      </p:sp>
      <p:sp>
        <p:nvSpPr>
          <p:cNvPr id="4" name="Picture Placeholder 3">
            <a:extLst>
              <a:ext uri="{FF2B5EF4-FFF2-40B4-BE49-F238E27FC236}">
                <a16:creationId xmlns:a16="http://schemas.microsoft.com/office/drawing/2014/main" id="{3A0825F9-A3F1-2443-BEBF-8900282D647F}"/>
              </a:ext>
            </a:extLst>
          </p:cNvPr>
          <p:cNvSpPr>
            <a:spLocks noGrp="1"/>
          </p:cNvSpPr>
          <p:nvPr>
            <p:ph type="pic" sz="quarter" idx="12"/>
          </p:nvPr>
        </p:nvSpPr>
        <p:spPr/>
      </p:sp>
    </p:spTree>
    <p:extLst>
      <p:ext uri="{BB962C8B-B14F-4D97-AF65-F5344CB8AC3E}">
        <p14:creationId xmlns:p14="http://schemas.microsoft.com/office/powerpoint/2010/main" val="11200832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1500" dirty="0"/>
              <a:t>Film history - the basic critical studies course – is hugely valuable, crucial and essential as it introduces future filmmakers and film writers to things they've never encountered before: black and white pictures, and films made in a language not their own. [It] can't take the place of an education in languages or history itself, but for many of these students it may be the only exposure to these subjects they will ever get […] </a:t>
            </a:r>
            <a:r>
              <a:rPr lang="en-US" sz="1500" i="1" dirty="0">
                <a:solidFill>
                  <a:schemeClr val="accent6">
                    <a:lumMod val="75000"/>
                  </a:schemeClr>
                </a:solidFill>
              </a:rPr>
              <a:t>screen The Wages of Fear or I Am Cuba for their story structure or their cinematography and the result will be better filmmakers with at least some notion of alternative realities and ideas </a:t>
            </a:r>
            <a:r>
              <a:rPr lang="en-US" sz="1500" b="1" i="1" dirty="0">
                <a:solidFill>
                  <a:schemeClr val="accent6">
                    <a:lumMod val="75000"/>
                  </a:schemeClr>
                </a:solidFill>
              </a:rPr>
              <a:t>(</a:t>
            </a:r>
            <a:r>
              <a:rPr lang="en-US" sz="1500" b="1" dirty="0"/>
              <a:t>Alex Cox, 2012 Interview).</a:t>
            </a:r>
            <a:endParaRPr lang="en-GB" sz="1500" b="1" dirty="0"/>
          </a:p>
        </p:txBody>
      </p:sp>
      <p:sp>
        <p:nvSpPr>
          <p:cNvPr id="6" name="Picture Placeholder 5">
            <a:extLst>
              <a:ext uri="{FF2B5EF4-FFF2-40B4-BE49-F238E27FC236}">
                <a16:creationId xmlns:a16="http://schemas.microsoft.com/office/drawing/2014/main" id="{774AD428-D7F4-3B4E-8469-FE37358A4A84}"/>
              </a:ext>
            </a:extLst>
          </p:cNvPr>
          <p:cNvSpPr>
            <a:spLocks noGrp="1"/>
          </p:cNvSpPr>
          <p:nvPr>
            <p:ph type="pic" sz="quarter" idx="12"/>
          </p:nvPr>
        </p:nvSpPr>
        <p:spPr/>
      </p:sp>
    </p:spTree>
    <p:extLst>
      <p:ext uri="{BB962C8B-B14F-4D97-AF65-F5344CB8AC3E}">
        <p14:creationId xmlns:p14="http://schemas.microsoft.com/office/powerpoint/2010/main" val="2713399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2100" dirty="0"/>
              <a:t>It’s important for filmmakers to have a basic understanding of film theory, but not absolutely essential and nor should it be seen as any form of gospel.  </a:t>
            </a:r>
            <a:r>
              <a:rPr lang="en-US" sz="2100" i="1" dirty="0">
                <a:solidFill>
                  <a:schemeClr val="accent6">
                    <a:lumMod val="75000"/>
                  </a:schemeClr>
                </a:solidFill>
              </a:rPr>
              <a:t>So much of filmmaking is practical and technical that these areas should dominate a filmmaker’s education</a:t>
            </a:r>
            <a:r>
              <a:rPr lang="en-US" sz="2100" dirty="0"/>
              <a:t> </a:t>
            </a:r>
            <a:r>
              <a:rPr lang="en-US" sz="2100" b="1" dirty="0"/>
              <a:t>(Rebecca O’Brien, 2012 Interview).</a:t>
            </a:r>
            <a:endParaRPr lang="en-GB" sz="2100" b="1" dirty="0"/>
          </a:p>
        </p:txBody>
      </p:sp>
      <p:sp>
        <p:nvSpPr>
          <p:cNvPr id="6" name="Picture Placeholder 5">
            <a:extLst>
              <a:ext uri="{FF2B5EF4-FFF2-40B4-BE49-F238E27FC236}">
                <a16:creationId xmlns:a16="http://schemas.microsoft.com/office/drawing/2014/main" id="{4C80E46A-9C98-9948-863D-9780475E2F69}"/>
              </a:ext>
            </a:extLst>
          </p:cNvPr>
          <p:cNvSpPr>
            <a:spLocks noGrp="1"/>
          </p:cNvSpPr>
          <p:nvPr>
            <p:ph type="pic" sz="quarter" idx="12"/>
          </p:nvPr>
        </p:nvSpPr>
        <p:spPr/>
      </p:sp>
    </p:spTree>
    <p:extLst>
      <p:ext uri="{BB962C8B-B14F-4D97-AF65-F5344CB8AC3E}">
        <p14:creationId xmlns:p14="http://schemas.microsoft.com/office/powerpoint/2010/main" val="4142827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2200" dirty="0"/>
              <a:t>They need to be in tune with what is going on in the world around them – they need to understand news and current affairs and be engaged with the modern world.  </a:t>
            </a:r>
            <a:r>
              <a:rPr lang="en-US" sz="2200" i="1" dirty="0">
                <a:solidFill>
                  <a:schemeClr val="accent6">
                    <a:lumMod val="75000"/>
                  </a:schemeClr>
                </a:solidFill>
              </a:rPr>
              <a:t>But they don’t necessarily have to be taught these things</a:t>
            </a:r>
            <a:r>
              <a:rPr lang="en-US" sz="2200" dirty="0"/>
              <a:t> </a:t>
            </a:r>
            <a:r>
              <a:rPr lang="en-US" sz="2200" b="1" dirty="0"/>
              <a:t>(Rebecca O’Brien, 2012 Interview).</a:t>
            </a:r>
            <a:endParaRPr lang="en-GB" sz="2200" b="1" dirty="0"/>
          </a:p>
        </p:txBody>
      </p:sp>
      <p:sp>
        <p:nvSpPr>
          <p:cNvPr id="6" name="Picture Placeholder 5">
            <a:extLst>
              <a:ext uri="{FF2B5EF4-FFF2-40B4-BE49-F238E27FC236}">
                <a16:creationId xmlns:a16="http://schemas.microsoft.com/office/drawing/2014/main" id="{0BAB7656-8410-F740-9316-7D1DA085B574}"/>
              </a:ext>
            </a:extLst>
          </p:cNvPr>
          <p:cNvSpPr>
            <a:spLocks noGrp="1"/>
          </p:cNvSpPr>
          <p:nvPr>
            <p:ph type="pic" sz="quarter" idx="12"/>
          </p:nvPr>
        </p:nvSpPr>
        <p:spPr/>
      </p:sp>
    </p:spTree>
    <p:extLst>
      <p:ext uri="{BB962C8B-B14F-4D97-AF65-F5344CB8AC3E}">
        <p14:creationId xmlns:p14="http://schemas.microsoft.com/office/powerpoint/2010/main" val="1316067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1500" dirty="0"/>
              <a:t>I appreciate the time and ways in which university lets you do things that you think are of the utmost importance, only to realise later they are not at all. This is the best thing I can say about my time there. I wish I could say that the role is to teach you necessary skills and logistical means of filmmaking, but that really was not my experience […] </a:t>
            </a:r>
            <a:r>
              <a:rPr lang="en-US" sz="1500" i="1" dirty="0">
                <a:solidFill>
                  <a:schemeClr val="accent6">
                    <a:lumMod val="75000"/>
                  </a:schemeClr>
                </a:solidFill>
              </a:rPr>
              <a:t>I did learn how to find the best person for the job and have them work with you […] since then I have only worked with great people who I respect and admire, rather than settling for whomever is available and ending up with compromised work </a:t>
            </a:r>
            <a:r>
              <a:rPr lang="en-US" sz="1500" b="1" dirty="0"/>
              <a:t>(Alex Ross Perry, 2012 Interview).</a:t>
            </a:r>
            <a:endParaRPr lang="en-GB" sz="1500" b="1" dirty="0"/>
          </a:p>
        </p:txBody>
      </p:sp>
      <p:sp>
        <p:nvSpPr>
          <p:cNvPr id="6" name="Picture Placeholder 5">
            <a:extLst>
              <a:ext uri="{FF2B5EF4-FFF2-40B4-BE49-F238E27FC236}">
                <a16:creationId xmlns:a16="http://schemas.microsoft.com/office/drawing/2014/main" id="{B0D7676D-2D2C-5F4F-88C6-F50D702ED9A4}"/>
              </a:ext>
            </a:extLst>
          </p:cNvPr>
          <p:cNvSpPr>
            <a:spLocks noGrp="1"/>
          </p:cNvSpPr>
          <p:nvPr>
            <p:ph type="pic" sz="quarter" idx="12"/>
          </p:nvPr>
        </p:nvSpPr>
        <p:spPr/>
      </p:sp>
    </p:spTree>
    <p:extLst>
      <p:ext uri="{BB962C8B-B14F-4D97-AF65-F5344CB8AC3E}">
        <p14:creationId xmlns:p14="http://schemas.microsoft.com/office/powerpoint/2010/main" val="21640408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1600" dirty="0"/>
              <a:t>I was unsatisfied with the ‘cinema studies’ requirements for film production majors (four classes over four years) so I declared a minor in cinema studies and took four more classes. I was in the vast minority on this. </a:t>
            </a:r>
            <a:r>
              <a:rPr lang="en-US" sz="1600" i="1" dirty="0">
                <a:solidFill>
                  <a:schemeClr val="accent6">
                    <a:lumMod val="75000"/>
                  </a:schemeClr>
                </a:solidFill>
              </a:rPr>
              <a:t>I was also taking French lit theory classes so rather than taking the same old history of cinema classes and watching new wave films, I was reading Derrida, Foucault and Barthes and watching Chris Marker and Alexander Kluge […] I thought it was essential </a:t>
            </a:r>
            <a:r>
              <a:rPr lang="en-US" sz="1600" b="1" dirty="0"/>
              <a:t>(Alex Ross Perry, 2012 Interview).</a:t>
            </a:r>
            <a:endParaRPr lang="en-GB" sz="1600" b="1" dirty="0"/>
          </a:p>
          <a:p>
            <a:r>
              <a:rPr lang="en-US" sz="1600" dirty="0"/>
              <a:t> </a:t>
            </a:r>
            <a:endParaRPr lang="en-GB" sz="1600" dirty="0"/>
          </a:p>
        </p:txBody>
      </p:sp>
      <p:sp>
        <p:nvSpPr>
          <p:cNvPr id="6" name="Picture Placeholder 5">
            <a:extLst>
              <a:ext uri="{FF2B5EF4-FFF2-40B4-BE49-F238E27FC236}">
                <a16:creationId xmlns:a16="http://schemas.microsoft.com/office/drawing/2014/main" id="{FFCDCBB8-DED7-8B43-870C-19BFBCD49221}"/>
              </a:ext>
            </a:extLst>
          </p:cNvPr>
          <p:cNvSpPr>
            <a:spLocks noGrp="1"/>
          </p:cNvSpPr>
          <p:nvPr>
            <p:ph type="pic" sz="quarter" idx="12"/>
          </p:nvPr>
        </p:nvSpPr>
        <p:spPr/>
      </p:sp>
    </p:spTree>
    <p:extLst>
      <p:ext uri="{BB962C8B-B14F-4D97-AF65-F5344CB8AC3E}">
        <p14:creationId xmlns:p14="http://schemas.microsoft.com/office/powerpoint/2010/main" val="4444474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1600" i="1" dirty="0">
                <a:solidFill>
                  <a:schemeClr val="accent6">
                    <a:lumMod val="75000"/>
                  </a:schemeClr>
                </a:solidFill>
              </a:rPr>
              <a:t>There are no literature requirements for film majors […] I think not requiring film students to learn the fundamentals of language and story structure from a non-cinematic perspective is a huge detriment</a:t>
            </a:r>
            <a:r>
              <a:rPr lang="en-US" sz="1600" dirty="0"/>
              <a:t>. All of my work post film school has been more indebted to and inspired by literature and history than by film or films and I value that relationship. The more aware of these things people are, the better their film work will be, period. It is a shame that most curriculums do not reflect that </a:t>
            </a:r>
            <a:r>
              <a:rPr lang="en-US" sz="1600" b="1" dirty="0"/>
              <a:t>(Alex Ross Perry, 2012 Interview).</a:t>
            </a:r>
            <a:endParaRPr lang="en-GB" sz="1600" b="1" dirty="0"/>
          </a:p>
        </p:txBody>
      </p:sp>
      <p:sp>
        <p:nvSpPr>
          <p:cNvPr id="6" name="Picture Placeholder 5">
            <a:extLst>
              <a:ext uri="{FF2B5EF4-FFF2-40B4-BE49-F238E27FC236}">
                <a16:creationId xmlns:a16="http://schemas.microsoft.com/office/drawing/2014/main" id="{58A3DC78-30D0-3345-AD8C-7127EEB8F54C}"/>
              </a:ext>
            </a:extLst>
          </p:cNvPr>
          <p:cNvSpPr>
            <a:spLocks noGrp="1"/>
          </p:cNvSpPr>
          <p:nvPr>
            <p:ph type="pic" sz="quarter" idx="12"/>
          </p:nvPr>
        </p:nvSpPr>
        <p:spPr/>
      </p:sp>
    </p:spTree>
    <p:extLst>
      <p:ext uri="{BB962C8B-B14F-4D97-AF65-F5344CB8AC3E}">
        <p14:creationId xmlns:p14="http://schemas.microsoft.com/office/powerpoint/2010/main" val="32061266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US" sz="1300" dirty="0"/>
              <a:t>I think anybody making films should be very, very aware of it in order to […] make them a well-rounded, intelligent individual. But also, </a:t>
            </a:r>
            <a:r>
              <a:rPr lang="en-US" sz="1300" i="1" dirty="0">
                <a:solidFill>
                  <a:schemeClr val="accent6">
                    <a:lumMod val="75000"/>
                  </a:schemeClr>
                </a:solidFill>
              </a:rPr>
              <a:t>I think films that attempt to really have a strong relationship with theory in the foreground will suffer immensely from having dishonest intentions, which is to indoctrinate some sense of educational superiority into the viewer while neglecting the basic agreement we all have with films, which is that they should be fun and entertaining […] </a:t>
            </a:r>
            <a:r>
              <a:rPr lang="en-US" sz="1300" dirty="0"/>
              <a:t>Watching a film that is conceived from a theoretical perspective rather than a narrative or emotional one is always going to appeal less to me, and to 99per cent of people who want to sit down, watch a film and enjoy themselves, which should always be the goal with everything </a:t>
            </a:r>
            <a:r>
              <a:rPr lang="en-US" sz="1300" b="1" dirty="0"/>
              <a:t>(Alex Ross Perry, 2012 Interview).</a:t>
            </a:r>
            <a:endParaRPr lang="en-GB" sz="1300" b="1" dirty="0"/>
          </a:p>
        </p:txBody>
      </p:sp>
      <p:sp>
        <p:nvSpPr>
          <p:cNvPr id="6" name="Picture Placeholder 5">
            <a:extLst>
              <a:ext uri="{FF2B5EF4-FFF2-40B4-BE49-F238E27FC236}">
                <a16:creationId xmlns:a16="http://schemas.microsoft.com/office/drawing/2014/main" id="{F2953BDE-89C4-0248-B480-30005BA4947E}"/>
              </a:ext>
            </a:extLst>
          </p:cNvPr>
          <p:cNvSpPr>
            <a:spLocks noGrp="1"/>
          </p:cNvSpPr>
          <p:nvPr>
            <p:ph type="pic" sz="quarter" idx="12"/>
          </p:nvPr>
        </p:nvSpPr>
        <p:spPr/>
      </p:sp>
    </p:spTree>
    <p:extLst>
      <p:ext uri="{BB962C8B-B14F-4D97-AF65-F5344CB8AC3E}">
        <p14:creationId xmlns:p14="http://schemas.microsoft.com/office/powerpoint/2010/main" val="2939617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GB" sz="1700" dirty="0"/>
              <a:t>When I got a scholarship to attend NYU, </a:t>
            </a:r>
            <a:r>
              <a:rPr lang="en-GB" sz="1700" i="1" dirty="0">
                <a:solidFill>
                  <a:schemeClr val="accent6">
                    <a:lumMod val="75000"/>
                  </a:schemeClr>
                </a:solidFill>
              </a:rPr>
              <a:t>I saw a bunch of students who thought it would be neat to make movies, but none seemed to recognize what a privilege it was. It wasn’t </a:t>
            </a:r>
            <a:r>
              <a:rPr lang="en-GB" sz="1700" b="1" i="1" dirty="0">
                <a:solidFill>
                  <a:schemeClr val="accent6">
                    <a:lumMod val="75000"/>
                  </a:schemeClr>
                </a:solidFill>
              </a:rPr>
              <a:t>necessary</a:t>
            </a:r>
            <a:r>
              <a:rPr lang="en-GB" sz="1700" i="1" dirty="0">
                <a:solidFill>
                  <a:schemeClr val="accent6">
                    <a:lumMod val="75000"/>
                  </a:schemeClr>
                </a:solidFill>
              </a:rPr>
              <a:t>.</a:t>
            </a:r>
            <a:r>
              <a:rPr lang="en-GB" sz="1700" i="1" dirty="0"/>
              <a:t> </a:t>
            </a:r>
            <a:r>
              <a:rPr lang="en-GB" sz="1700" dirty="0"/>
              <a:t>The school or faculty seemed like yes men, embracing anything that was said or made. I did not believe that everything was good or deserved to be made. I wanted to understand how to go deeper, how to make things that cut harder and unlocked the wonderful. </a:t>
            </a:r>
            <a:r>
              <a:rPr lang="en-GB" sz="1700" b="1" dirty="0"/>
              <a:t>(Ted Hope, 3014: 10)</a:t>
            </a:r>
            <a:endParaRPr lang="en-GB" sz="1700" dirty="0"/>
          </a:p>
          <a:p>
            <a:endParaRPr lang="en-GB" sz="1700" b="1" dirty="0"/>
          </a:p>
        </p:txBody>
      </p:sp>
      <p:sp>
        <p:nvSpPr>
          <p:cNvPr id="6" name="Picture Placeholder 5">
            <a:extLst>
              <a:ext uri="{FF2B5EF4-FFF2-40B4-BE49-F238E27FC236}">
                <a16:creationId xmlns:a16="http://schemas.microsoft.com/office/drawing/2014/main" id="{AE14CEA3-49C8-2048-B5DB-4BE94D199949}"/>
              </a:ext>
            </a:extLst>
          </p:cNvPr>
          <p:cNvSpPr>
            <a:spLocks noGrp="1"/>
          </p:cNvSpPr>
          <p:nvPr>
            <p:ph type="pic" sz="quarter" idx="12"/>
          </p:nvPr>
        </p:nvSpPr>
        <p:spPr/>
      </p:sp>
    </p:spTree>
    <p:extLst>
      <p:ext uri="{BB962C8B-B14F-4D97-AF65-F5344CB8AC3E}">
        <p14:creationId xmlns:p14="http://schemas.microsoft.com/office/powerpoint/2010/main" val="35505267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GB" sz="1500" dirty="0"/>
              <a:t>The students have introduced themselves and I have introduced “film”. </a:t>
            </a:r>
            <a:r>
              <a:rPr lang="en-GB" sz="1500" dirty="0">
                <a:solidFill>
                  <a:schemeClr val="accent6">
                    <a:lumMod val="75000"/>
                  </a:schemeClr>
                </a:solidFill>
              </a:rPr>
              <a:t>We sit in a circle on the floor. The informality, as well as the round form, encourage a sense of comfort and “at homeness” and help set an attitude of equal consideration for all. </a:t>
            </a:r>
            <a:r>
              <a:rPr lang="en-GB" sz="1500" dirty="0"/>
              <a:t>We will work as a group, I explain, and each woman will contribute a part of the content of the film as well as to the physical making of the film. I will facilitate the processing of the class and act as resource person and equipment/technique teacher, but the form and content of the film will be up to them. </a:t>
            </a:r>
            <a:r>
              <a:rPr lang="en-GB" sz="1500" b="1" dirty="0"/>
              <a:t>(Barbara Hammer, 2010: 163)</a:t>
            </a:r>
          </a:p>
        </p:txBody>
      </p:sp>
      <p:sp>
        <p:nvSpPr>
          <p:cNvPr id="6" name="Picture Placeholder 5">
            <a:extLst>
              <a:ext uri="{FF2B5EF4-FFF2-40B4-BE49-F238E27FC236}">
                <a16:creationId xmlns:a16="http://schemas.microsoft.com/office/drawing/2014/main" id="{EBC027B1-83C4-AB48-BB2B-FF76757C8C32}"/>
              </a:ext>
            </a:extLst>
          </p:cNvPr>
          <p:cNvSpPr>
            <a:spLocks noGrp="1"/>
          </p:cNvSpPr>
          <p:nvPr>
            <p:ph type="pic" sz="quarter" idx="12"/>
          </p:nvPr>
        </p:nvSpPr>
        <p:spPr/>
      </p:sp>
    </p:spTree>
    <p:extLst>
      <p:ext uri="{BB962C8B-B14F-4D97-AF65-F5344CB8AC3E}">
        <p14:creationId xmlns:p14="http://schemas.microsoft.com/office/powerpoint/2010/main" val="12723682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Filmmakers on (Film) Education</a:t>
            </a:r>
          </a:p>
        </p:txBody>
      </p:sp>
      <p:sp>
        <p:nvSpPr>
          <p:cNvPr id="5" name="Text Placeholder 4"/>
          <p:cNvSpPr>
            <a:spLocks noGrp="1"/>
          </p:cNvSpPr>
          <p:nvPr>
            <p:ph type="body" sz="half" idx="11"/>
          </p:nvPr>
        </p:nvSpPr>
        <p:spPr/>
        <p:txBody>
          <a:bodyPr/>
          <a:lstStyle/>
          <a:p>
            <a:r>
              <a:rPr lang="en-GB" sz="1500" i="1" dirty="0">
                <a:solidFill>
                  <a:schemeClr val="accent6">
                    <a:lumMod val="75000"/>
                  </a:schemeClr>
                </a:solidFill>
              </a:rPr>
              <a:t>The teacher of art reaches into the personal as well as the intellectual places in the student, </a:t>
            </a:r>
            <a:r>
              <a:rPr lang="en-GB" sz="1500" dirty="0"/>
              <a:t>unlike with other disciplines where the focus is primarily on ideas and less on personal involvement with students. This emotional connection of shared inspiration, personal interaction, and recognition between teacher and student, coupled with the political sense of bringing a non-sexist, non-racist, non-elitist mode of teaching into the art class, is a demanding and full-time occupation. </a:t>
            </a:r>
            <a:r>
              <a:rPr lang="en-GB" sz="1500" b="1" dirty="0"/>
              <a:t>(Barbara Hammer, 2010: 168)</a:t>
            </a:r>
          </a:p>
        </p:txBody>
      </p:sp>
      <p:sp>
        <p:nvSpPr>
          <p:cNvPr id="6" name="Picture Placeholder 5">
            <a:extLst>
              <a:ext uri="{FF2B5EF4-FFF2-40B4-BE49-F238E27FC236}">
                <a16:creationId xmlns:a16="http://schemas.microsoft.com/office/drawing/2014/main" id="{EBB18C1F-6572-6749-9180-014DB26030B9}"/>
              </a:ext>
            </a:extLst>
          </p:cNvPr>
          <p:cNvSpPr>
            <a:spLocks noGrp="1"/>
          </p:cNvSpPr>
          <p:nvPr>
            <p:ph type="pic" sz="quarter" idx="12"/>
          </p:nvPr>
        </p:nvSpPr>
        <p:spPr/>
      </p:sp>
    </p:spTree>
    <p:extLst>
      <p:ext uri="{BB962C8B-B14F-4D97-AF65-F5344CB8AC3E}">
        <p14:creationId xmlns:p14="http://schemas.microsoft.com/office/powerpoint/2010/main" val="155210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700" dirty="0"/>
              <a:t>The School of Cinematic Arts at the University of Southern California, had been initially </a:t>
            </a:r>
            <a:r>
              <a:rPr lang="en-US" sz="1700" i="1" dirty="0">
                <a:solidFill>
                  <a:schemeClr val="accent6">
                    <a:lumMod val="75000"/>
                  </a:schemeClr>
                </a:solidFill>
              </a:rPr>
              <a:t>established in 1929 as a collaboration between the university and the Academy of Motion Picture Arts and Sciences intended to bestow academic credibility on the seventh art,</a:t>
            </a:r>
            <a:r>
              <a:rPr lang="en-US" sz="1700" dirty="0"/>
              <a:t> and founding faculty included such industry luminaries as </a:t>
            </a:r>
            <a:r>
              <a:rPr lang="en-US" sz="1700" dirty="0">
                <a:solidFill>
                  <a:srgbClr val="7030A0"/>
                </a:solidFill>
              </a:rPr>
              <a:t>Douglas Fairbanks, D.W. Griffith, William deMille, Ernst Lubitsch, Irving Thalberg, and Darryl Zanuck </a:t>
            </a:r>
            <a:r>
              <a:rPr lang="en-US" sz="1700" b="1" dirty="0"/>
              <a:t>(Petrie, 2010).</a:t>
            </a:r>
            <a:endParaRPr lang="en-GB" sz="1700" b="1" dirty="0"/>
          </a:p>
        </p:txBody>
      </p:sp>
      <p:sp>
        <p:nvSpPr>
          <p:cNvPr id="4" name="Picture Placeholder 3">
            <a:extLst>
              <a:ext uri="{FF2B5EF4-FFF2-40B4-BE49-F238E27FC236}">
                <a16:creationId xmlns:a16="http://schemas.microsoft.com/office/drawing/2014/main" id="{9FE3EDC5-2474-7042-8E4D-A5F21D6EA6E3}"/>
              </a:ext>
            </a:extLst>
          </p:cNvPr>
          <p:cNvSpPr>
            <a:spLocks noGrp="1"/>
          </p:cNvSpPr>
          <p:nvPr>
            <p:ph type="pic" sz="quarter" idx="12"/>
          </p:nvPr>
        </p:nvSpPr>
        <p:spPr/>
      </p:sp>
    </p:spTree>
    <p:extLst>
      <p:ext uri="{BB962C8B-B14F-4D97-AF65-F5344CB8AC3E}">
        <p14:creationId xmlns:p14="http://schemas.microsoft.com/office/powerpoint/2010/main" val="29382926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Conclusion</a:t>
            </a:r>
          </a:p>
        </p:txBody>
      </p:sp>
      <p:sp>
        <p:nvSpPr>
          <p:cNvPr id="4" name="Picture Placeholder 3">
            <a:extLst>
              <a:ext uri="{FF2B5EF4-FFF2-40B4-BE49-F238E27FC236}">
                <a16:creationId xmlns:a16="http://schemas.microsoft.com/office/drawing/2014/main" id="{BECDA71F-8623-EF45-AFB6-7166B08147FB}"/>
              </a:ext>
            </a:extLst>
          </p:cNvPr>
          <p:cNvSpPr>
            <a:spLocks noGrp="1"/>
          </p:cNvSpPr>
          <p:nvPr>
            <p:ph type="pic" sz="quarter" idx="12"/>
          </p:nvPr>
        </p:nvSpPr>
        <p:spPr/>
      </p:sp>
    </p:spTree>
    <p:extLst>
      <p:ext uri="{BB962C8B-B14F-4D97-AF65-F5344CB8AC3E}">
        <p14:creationId xmlns:p14="http://schemas.microsoft.com/office/powerpoint/2010/main" val="6942758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Answers…Our Film Education…</a:t>
            </a:r>
          </a:p>
        </p:txBody>
      </p:sp>
      <p:sp>
        <p:nvSpPr>
          <p:cNvPr id="3" name="Content Placeholder 2"/>
          <p:cNvSpPr>
            <a:spLocks noGrp="1"/>
          </p:cNvSpPr>
          <p:nvPr>
            <p:ph sz="quarter" idx="12"/>
          </p:nvPr>
        </p:nvSpPr>
        <p:spPr/>
        <p:txBody>
          <a:bodyPr/>
          <a:lstStyle/>
          <a:p>
            <a:pPr marL="0" indent="0">
              <a:buNone/>
            </a:pPr>
            <a:r>
              <a:rPr lang="en-US" sz="2000" dirty="0"/>
              <a:t>What is one thing you would love filmmaking students to </a:t>
            </a:r>
            <a:r>
              <a:rPr lang="en-US" sz="2000" dirty="0">
                <a:solidFill>
                  <a:srgbClr val="7030A0"/>
                </a:solidFill>
              </a:rPr>
              <a:t>read/listen to/see/do </a:t>
            </a:r>
            <a:r>
              <a:rPr lang="en-US" sz="2000" dirty="0"/>
              <a:t>during their film degree?</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9294400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Conclusion</a:t>
            </a:r>
          </a:p>
        </p:txBody>
      </p:sp>
      <p:sp>
        <p:nvSpPr>
          <p:cNvPr id="4" name="Picture Placeholder 3">
            <a:extLst>
              <a:ext uri="{FF2B5EF4-FFF2-40B4-BE49-F238E27FC236}">
                <a16:creationId xmlns:a16="http://schemas.microsoft.com/office/drawing/2014/main" id="{23744928-F317-4541-A575-A146C29185B5}"/>
              </a:ext>
            </a:extLst>
          </p:cNvPr>
          <p:cNvSpPr>
            <a:spLocks noGrp="1"/>
          </p:cNvSpPr>
          <p:nvPr>
            <p:ph type="pic" sz="quarter" idx="12"/>
          </p:nvPr>
        </p:nvSpPr>
        <p:spPr/>
      </p:sp>
    </p:spTree>
    <p:extLst>
      <p:ext uri="{BB962C8B-B14F-4D97-AF65-F5344CB8AC3E}">
        <p14:creationId xmlns:p14="http://schemas.microsoft.com/office/powerpoint/2010/main" val="21287785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Reference List</a:t>
            </a:r>
          </a:p>
        </p:txBody>
      </p:sp>
      <p:sp>
        <p:nvSpPr>
          <p:cNvPr id="3" name="Content Placeholder 2"/>
          <p:cNvSpPr>
            <a:spLocks noGrp="1"/>
          </p:cNvSpPr>
          <p:nvPr>
            <p:ph sz="quarter" idx="12"/>
          </p:nvPr>
        </p:nvSpPr>
        <p:spPr>
          <a:xfrm>
            <a:off x="607391" y="1653400"/>
            <a:ext cx="7929217" cy="4290200"/>
          </a:xfrm>
        </p:spPr>
        <p:txBody>
          <a:bodyPr/>
          <a:lstStyle/>
          <a:p>
            <a:pPr marL="0" indent="0">
              <a:lnSpc>
                <a:spcPct val="100000"/>
              </a:lnSpc>
              <a:buNone/>
            </a:pPr>
            <a:r>
              <a:rPr lang="en-US" sz="1300" dirty="0"/>
              <a:t>Boorman, J., 2002. Introduction. In: Boorman, J; MacDonald, F and Donohoe, W, Eds. 2002. Projections 12: Film-makers on Film Schools. London: Faber and Faber. </a:t>
            </a:r>
          </a:p>
          <a:p>
            <a:pPr marL="0" indent="0">
              <a:lnSpc>
                <a:spcPct val="100000"/>
              </a:lnSpc>
              <a:buNone/>
            </a:pPr>
            <a:r>
              <a:rPr lang="en-US" sz="1300" dirty="0"/>
              <a:t>Burnett, C., 2002. Interview with Alex Cox. Sight and Sound, July 2002. </a:t>
            </a:r>
          </a:p>
          <a:p>
            <a:pPr marL="0" indent="0">
              <a:lnSpc>
                <a:spcPct val="100000"/>
              </a:lnSpc>
              <a:buNone/>
            </a:pPr>
            <a:r>
              <a:rPr lang="en-US" sz="1300" dirty="0"/>
              <a:t>Cox, A. 2012. Interview with filmmaker Alex Cox. Email. 9/5/2012. </a:t>
            </a:r>
          </a:p>
          <a:p>
            <a:pPr marL="0" indent="0">
              <a:lnSpc>
                <a:spcPct val="100000"/>
              </a:lnSpc>
              <a:buNone/>
            </a:pPr>
            <a:r>
              <a:rPr lang="en-GB" sz="1300" dirty="0"/>
              <a:t>Cronin, P. (ed.), 2004. Alexander Mackendrick: On Film-making. Faber and Faber: London.</a:t>
            </a:r>
          </a:p>
          <a:p>
            <a:pPr marL="0" indent="0">
              <a:lnSpc>
                <a:spcPct val="100000"/>
              </a:lnSpc>
              <a:buNone/>
            </a:pPr>
            <a:r>
              <a:rPr lang="en-GB" sz="1300" dirty="0"/>
              <a:t>Cronin, P. (ed.), 2015. Lessons With </a:t>
            </a:r>
            <a:r>
              <a:rPr lang="en-GB" sz="1300" dirty="0" err="1"/>
              <a:t>Kiarostami</a:t>
            </a:r>
            <a:r>
              <a:rPr lang="en-GB" sz="1300" dirty="0"/>
              <a:t>. Sticking Place: London.</a:t>
            </a:r>
          </a:p>
          <a:p>
            <a:pPr marL="0" indent="0">
              <a:lnSpc>
                <a:spcPct val="100000"/>
              </a:lnSpc>
              <a:buNone/>
            </a:pPr>
            <a:r>
              <a:rPr lang="en-GB" sz="1300" dirty="0"/>
              <a:t>Cronin, P. (ed.), 2014. Werner Herzog: A Guide for the Perplexed. Faber and Faber: London.</a:t>
            </a:r>
          </a:p>
          <a:p>
            <a:pPr marL="0" indent="0">
              <a:lnSpc>
                <a:spcPct val="100000"/>
              </a:lnSpc>
              <a:buNone/>
            </a:pPr>
            <a:r>
              <a:rPr lang="en-US" sz="1300" dirty="0"/>
              <a:t>Directors Notes, 2011. SXSW Interview with </a:t>
            </a:r>
            <a:r>
              <a:rPr lang="en-US" sz="1300" dirty="0" err="1"/>
              <a:t>Athina</a:t>
            </a:r>
            <a:r>
              <a:rPr lang="en-US" sz="1300" dirty="0"/>
              <a:t> Rachel </a:t>
            </a:r>
            <a:r>
              <a:rPr lang="en-US" sz="1300" dirty="0" err="1"/>
              <a:t>Tsangari</a:t>
            </a:r>
            <a:r>
              <a:rPr lang="en-US" sz="1300" dirty="0"/>
              <a:t> (March 2011), Directors Notes Podcast March 31st 2011. [Podcast] Available at: &lt; http://</a:t>
            </a:r>
            <a:r>
              <a:rPr lang="en-US" sz="1300" dirty="0" err="1"/>
              <a:t>www.directorsnotes.com</a:t>
            </a:r>
            <a:r>
              <a:rPr lang="en-US" sz="1300" dirty="0"/>
              <a:t>/2011/03/31/dn-sxsw2011-attenberg-athina-rachel-tsangari/&gt; [Accessed 10/4/2011].</a:t>
            </a:r>
          </a:p>
          <a:p>
            <a:pPr marL="0" indent="0">
              <a:lnSpc>
                <a:spcPct val="100000"/>
              </a:lnSpc>
              <a:buNone/>
            </a:pPr>
            <a:r>
              <a:rPr lang="en-US" sz="1300" dirty="0"/>
              <a:t>Eisenstein, S., 1988. Selected Works: Writings, 1922-34. British Film Institute: London.</a:t>
            </a:r>
            <a:endParaRPr lang="en-GB" sz="1300" dirty="0"/>
          </a:p>
          <a:p>
            <a:pPr marL="0" indent="0">
              <a:lnSpc>
                <a:spcPct val="100000"/>
              </a:lnSpc>
              <a:buNone/>
            </a:pPr>
            <a:r>
              <a:rPr lang="en-US" sz="1300" dirty="0"/>
              <a:t>Finlay, J. 2012. Interview with filmmaker Jeanie Finlay. Email. 29/1/2012.</a:t>
            </a:r>
          </a:p>
          <a:p>
            <a:pPr marL="0" indent="0">
              <a:lnSpc>
                <a:spcPct val="100000"/>
              </a:lnSpc>
              <a:buNone/>
            </a:pPr>
            <a:r>
              <a:rPr lang="en-GB" sz="1300" dirty="0"/>
              <a:t>Hammer, B., 2010. Hammer!: Making Movies out of Sex and Life</a:t>
            </a:r>
            <a:r>
              <a:rPr lang="en-GB" sz="1300" i="1" dirty="0"/>
              <a:t>. </a:t>
            </a:r>
            <a:r>
              <a:rPr lang="en-GB" sz="1300" dirty="0"/>
              <a:t>Feminist Press: New York.</a:t>
            </a:r>
          </a:p>
          <a:p>
            <a:pPr marL="0" indent="0">
              <a:lnSpc>
                <a:spcPct val="100000"/>
              </a:lnSpc>
              <a:buNone/>
            </a:pPr>
            <a:r>
              <a:rPr lang="en-US" sz="1300" dirty="0"/>
              <a:t>Hope, T., 2014. Hope for Film. Soft Skull Press: New York.</a:t>
            </a:r>
            <a:endParaRPr lang="en-GB" sz="1300" dirty="0"/>
          </a:p>
          <a:p>
            <a:pPr marL="0" indent="0">
              <a:lnSpc>
                <a:spcPct val="100000"/>
              </a:lnSpc>
              <a:buNone/>
            </a:pPr>
            <a:r>
              <a:rPr lang="en-US" sz="1300" dirty="0"/>
              <a:t>Nowell-Smith, G and </a:t>
            </a:r>
            <a:r>
              <a:rPr lang="en-US" sz="1300" dirty="0" err="1"/>
              <a:t>Dupin</a:t>
            </a:r>
            <a:r>
              <a:rPr lang="en-US" sz="1300" dirty="0"/>
              <a:t>, C. eds., 2012. The British Film Institute, the government and film culture, 1933-2000. Manchester: Manchester University Press. </a:t>
            </a:r>
          </a:p>
          <a:p>
            <a:pPr marL="0" indent="0">
              <a:lnSpc>
                <a:spcPct val="100000"/>
              </a:lnSpc>
              <a:buNone/>
            </a:pPr>
            <a:endParaRPr lang="en-US" sz="1300" dirty="0"/>
          </a:p>
          <a:p>
            <a:pPr marL="0" indent="0">
              <a:lnSpc>
                <a:spcPct val="100000"/>
              </a:lnSpc>
              <a:buNone/>
            </a:pPr>
            <a:endParaRPr lang="en-US" sz="1300" dirty="0"/>
          </a:p>
          <a:p>
            <a:pPr marL="0" indent="0">
              <a:lnSpc>
                <a:spcPct val="100000"/>
              </a:lnSpc>
              <a:buNone/>
            </a:pPr>
            <a:endParaRPr lang="en-US" sz="1300" dirty="0"/>
          </a:p>
        </p:txBody>
      </p:sp>
    </p:spTree>
    <p:extLst>
      <p:ext uri="{BB962C8B-B14F-4D97-AF65-F5344CB8AC3E}">
        <p14:creationId xmlns:p14="http://schemas.microsoft.com/office/powerpoint/2010/main" val="3426856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Reference List</a:t>
            </a:r>
          </a:p>
        </p:txBody>
      </p:sp>
      <p:sp>
        <p:nvSpPr>
          <p:cNvPr id="3" name="Content Placeholder 2"/>
          <p:cNvSpPr>
            <a:spLocks noGrp="1"/>
          </p:cNvSpPr>
          <p:nvPr>
            <p:ph sz="quarter" idx="12"/>
          </p:nvPr>
        </p:nvSpPr>
        <p:spPr>
          <a:xfrm>
            <a:off x="607391" y="1653400"/>
            <a:ext cx="7929217" cy="4290200"/>
          </a:xfrm>
        </p:spPr>
        <p:txBody>
          <a:bodyPr/>
          <a:lstStyle/>
          <a:p>
            <a:pPr marL="0" indent="0">
              <a:lnSpc>
                <a:spcPct val="100000"/>
              </a:lnSpc>
              <a:buNone/>
            </a:pPr>
            <a:r>
              <a:rPr lang="en-US" sz="1300" dirty="0"/>
              <a:t>O’Brien, R. 2012. Interview with film producer Rebecca O’Brien. Email. 13/1/2012.</a:t>
            </a:r>
          </a:p>
          <a:p>
            <a:pPr marL="0" indent="0">
              <a:lnSpc>
                <a:spcPct val="100000"/>
              </a:lnSpc>
              <a:buNone/>
            </a:pPr>
            <a:r>
              <a:rPr lang="en-US" sz="1300" dirty="0"/>
              <a:t>Orr, J., 2005. Hitchcock and Twentieth-Century Cinema. London: Wallflower.</a:t>
            </a:r>
          </a:p>
          <a:p>
            <a:pPr marL="0" indent="0">
              <a:lnSpc>
                <a:spcPct val="100000"/>
              </a:lnSpc>
              <a:buNone/>
            </a:pPr>
            <a:r>
              <a:rPr lang="en-US" sz="1300" dirty="0"/>
              <a:t>Perry, A.R. 2012. Interview with filmmaker Alex Ross Perry. Email. 3/2/2012.</a:t>
            </a:r>
          </a:p>
          <a:p>
            <a:pPr marL="0" indent="0">
              <a:lnSpc>
                <a:spcPct val="100000"/>
              </a:lnSpc>
              <a:buNone/>
            </a:pPr>
            <a:r>
              <a:rPr lang="en-US" sz="1300" dirty="0"/>
              <a:t>Petrie, D., 2004. British Film Education and the Career of Colin Young. In: Journal of British Cinema and Television. Vol 1, no. 1. PP. 78-92.</a:t>
            </a:r>
          </a:p>
          <a:p>
            <a:pPr marL="0" indent="0">
              <a:lnSpc>
                <a:spcPct val="100000"/>
              </a:lnSpc>
              <a:buNone/>
            </a:pPr>
            <a:r>
              <a:rPr lang="en-US" sz="1300" dirty="0"/>
              <a:t>Petrie, D., 2010. Theory, Practice and the Significance of Film Schools. In: Scandia. Vol 76, no. 2. PP. 31-46.</a:t>
            </a:r>
          </a:p>
          <a:p>
            <a:pPr marL="0" indent="0">
              <a:lnSpc>
                <a:spcPct val="100000"/>
              </a:lnSpc>
              <a:buNone/>
            </a:pPr>
            <a:r>
              <a:rPr lang="en-US" sz="1300" dirty="0"/>
              <a:t>Petrie, D., 2011. Theory/Practice and the British Film Conservatoire. In: Journal of Media Practice. Vol 12, no. 2. PP. 125-138.</a:t>
            </a:r>
          </a:p>
          <a:p>
            <a:pPr marL="0" indent="0">
              <a:lnSpc>
                <a:spcPct val="100000"/>
              </a:lnSpc>
              <a:buNone/>
            </a:pPr>
            <a:r>
              <a:rPr lang="en-US" sz="1300" dirty="0"/>
              <a:t>Petrie, D and Stoneman, R., 2014. Educating Filmmakers: Past, Present and Future. Bristol: Intellect.</a:t>
            </a:r>
          </a:p>
          <a:p>
            <a:pPr marL="0" indent="0">
              <a:lnSpc>
                <a:spcPct val="100000"/>
              </a:lnSpc>
              <a:buNone/>
            </a:pPr>
            <a:r>
              <a:rPr lang="en-US" sz="1300" dirty="0" err="1"/>
              <a:t>Redvall</a:t>
            </a:r>
            <a:r>
              <a:rPr lang="en-US" sz="1300" dirty="0"/>
              <a:t>, E.N., 2010. Teaching screenwriting in a time of storytelling blindness: the meeting of the auteur and the screenwriting tradition in Danish film-making. In: Journal of Screenwriting. Vol. 1, no. 1. PP. 59-77.</a:t>
            </a:r>
          </a:p>
          <a:p>
            <a:pPr marL="0" indent="0">
              <a:lnSpc>
                <a:spcPct val="100000"/>
              </a:lnSpc>
              <a:buNone/>
            </a:pPr>
            <a:r>
              <a:rPr lang="en-US" sz="1300" dirty="0"/>
              <a:t>Rogue Film School, The. [Online] Available at: &lt; http://</a:t>
            </a:r>
            <a:r>
              <a:rPr lang="en-US" sz="1300" dirty="0" err="1"/>
              <a:t>www.roguefilmschool.com</a:t>
            </a:r>
            <a:r>
              <a:rPr lang="en-US" sz="1300" dirty="0"/>
              <a:t>/</a:t>
            </a:r>
            <a:r>
              <a:rPr lang="en-US" sz="1300" dirty="0" err="1"/>
              <a:t>about.asp</a:t>
            </a:r>
            <a:r>
              <a:rPr lang="en-US" sz="1300" dirty="0"/>
              <a:t> &gt; [Accessed 7/12/13].</a:t>
            </a:r>
          </a:p>
          <a:p>
            <a:pPr marL="0" indent="0">
              <a:lnSpc>
                <a:spcPct val="100000"/>
              </a:lnSpc>
              <a:buNone/>
            </a:pPr>
            <a:r>
              <a:rPr lang="en-US" sz="1300" dirty="0" err="1"/>
              <a:t>Stam</a:t>
            </a:r>
            <a:r>
              <a:rPr lang="en-US" sz="1300" dirty="0"/>
              <a:t>, R., 2000. Film Theory: An Introduction. </a:t>
            </a:r>
            <a:r>
              <a:rPr lang="en-US" sz="1300" dirty="0" err="1"/>
              <a:t>Massachussets</a:t>
            </a:r>
            <a:r>
              <a:rPr lang="en-US" sz="1300" dirty="0"/>
              <a:t>: Blackwell. </a:t>
            </a:r>
          </a:p>
          <a:p>
            <a:pPr marL="0" indent="0">
              <a:lnSpc>
                <a:spcPct val="100000"/>
              </a:lnSpc>
              <a:buNone/>
            </a:pPr>
            <a:r>
              <a:rPr lang="en-US" sz="1300" dirty="0"/>
              <a:t>Welles, O and </a:t>
            </a:r>
            <a:r>
              <a:rPr lang="en-US" sz="1300" dirty="0" err="1"/>
              <a:t>Bogdanovich</a:t>
            </a:r>
            <a:r>
              <a:rPr lang="en-US" sz="1300" dirty="0"/>
              <a:t> P., 1992. This is Orson W </a:t>
            </a:r>
            <a:r>
              <a:rPr lang="en-US" sz="1300" dirty="0" err="1"/>
              <a:t>elles</a:t>
            </a:r>
            <a:r>
              <a:rPr lang="en-US" sz="1300" dirty="0"/>
              <a:t>. Ed. Rosenbaum, J. London: Harper Collins. </a:t>
            </a:r>
          </a:p>
          <a:p>
            <a:pPr marL="0" indent="0">
              <a:buNone/>
            </a:pPr>
            <a:endParaRPr lang="en-GB" sz="1300" dirty="0"/>
          </a:p>
        </p:txBody>
      </p:sp>
    </p:spTree>
    <p:extLst>
      <p:ext uri="{BB962C8B-B14F-4D97-AF65-F5344CB8AC3E}">
        <p14:creationId xmlns:p14="http://schemas.microsoft.com/office/powerpoint/2010/main" val="19422906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Contact Details</a:t>
            </a:r>
          </a:p>
        </p:txBody>
      </p:sp>
      <p:sp>
        <p:nvSpPr>
          <p:cNvPr id="3" name="Content Placeholder 2"/>
          <p:cNvSpPr>
            <a:spLocks noGrp="1"/>
          </p:cNvSpPr>
          <p:nvPr>
            <p:ph sz="quarter" idx="12"/>
          </p:nvPr>
        </p:nvSpPr>
        <p:spPr/>
        <p:txBody>
          <a:bodyPr/>
          <a:lstStyle/>
          <a:p>
            <a:pPr marL="0" indent="0">
              <a:buNone/>
            </a:pPr>
            <a:r>
              <a:rPr lang="en-US" dirty="0">
                <a:hlinkClick r:id="rId2"/>
              </a:rPr>
              <a:t>neil.fox@falmouth.ac.uk</a:t>
            </a:r>
            <a:endParaRPr lang="en-US" dirty="0"/>
          </a:p>
          <a:p>
            <a:pPr marL="0" indent="0">
              <a:buNone/>
            </a:pPr>
            <a:r>
              <a:rPr lang="en-US" dirty="0"/>
              <a:t>@</a:t>
            </a:r>
            <a:r>
              <a:rPr lang="en-US" dirty="0" err="1"/>
              <a:t>drneilfox</a:t>
            </a:r>
            <a:endParaRPr lang="en-US" dirty="0"/>
          </a:p>
          <a:p>
            <a:pPr marL="0" indent="0">
              <a:buNone/>
            </a:pPr>
            <a:r>
              <a:rPr lang="en-US" dirty="0"/>
              <a:t>@</a:t>
            </a:r>
            <a:r>
              <a:rPr lang="en-US"/>
              <a:t>cinematologists</a:t>
            </a: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i="1" dirty="0"/>
              <a:t>Thanks for listening (participating)</a:t>
            </a:r>
          </a:p>
        </p:txBody>
      </p:sp>
    </p:spTree>
    <p:extLst>
      <p:ext uri="{BB962C8B-B14F-4D97-AF65-F5344CB8AC3E}">
        <p14:creationId xmlns:p14="http://schemas.microsoft.com/office/powerpoint/2010/main" val="1750281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a:xfrm>
            <a:off x="607391" y="1700696"/>
            <a:ext cx="2994791" cy="3887304"/>
          </a:xfrm>
        </p:spPr>
        <p:txBody>
          <a:bodyPr/>
          <a:lstStyle/>
          <a:p>
            <a:r>
              <a:rPr lang="en-US" sz="2100" b="1" dirty="0"/>
              <a:t>Boorman (2002: vii) </a:t>
            </a:r>
            <a:r>
              <a:rPr lang="en-US" sz="2100" dirty="0"/>
              <a:t>states that Hollywood studios used to have extensive training programmes in house, but that when the studio system collapsed, the </a:t>
            </a:r>
            <a:r>
              <a:rPr lang="en-US" sz="2100" i="1" dirty="0">
                <a:solidFill>
                  <a:schemeClr val="accent6">
                    <a:lumMod val="75000"/>
                  </a:schemeClr>
                </a:solidFill>
              </a:rPr>
              <a:t>training disappeared and apprenticeships took over. This practice is also slowly being eroded </a:t>
            </a:r>
            <a:r>
              <a:rPr lang="en-US" sz="2100" dirty="0"/>
              <a:t>as a result of changes in the production landscape globally. </a:t>
            </a:r>
            <a:endParaRPr lang="en-GB" sz="2100" dirty="0"/>
          </a:p>
        </p:txBody>
      </p:sp>
      <p:sp>
        <p:nvSpPr>
          <p:cNvPr id="4" name="Picture Placeholder 3">
            <a:extLst>
              <a:ext uri="{FF2B5EF4-FFF2-40B4-BE49-F238E27FC236}">
                <a16:creationId xmlns:a16="http://schemas.microsoft.com/office/drawing/2014/main" id="{4A9C8E30-C4D3-1F44-BA65-B1EC2AF3F526}"/>
              </a:ext>
            </a:extLst>
          </p:cNvPr>
          <p:cNvSpPr>
            <a:spLocks noGrp="1"/>
          </p:cNvSpPr>
          <p:nvPr>
            <p:ph type="pic" sz="quarter" idx="12"/>
          </p:nvPr>
        </p:nvSpPr>
        <p:spPr/>
      </p:sp>
    </p:spTree>
    <p:extLst>
      <p:ext uri="{BB962C8B-B14F-4D97-AF65-F5344CB8AC3E}">
        <p14:creationId xmlns:p14="http://schemas.microsoft.com/office/powerpoint/2010/main" val="2710177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2200" b="1" dirty="0"/>
              <a:t>Boorman (2002: vii) </a:t>
            </a:r>
            <a:r>
              <a:rPr lang="en-US" sz="2200" dirty="0"/>
              <a:t>also eulogises a type of film student he claims is, </a:t>
            </a:r>
            <a:r>
              <a:rPr lang="en-US" sz="2200" i="1" dirty="0">
                <a:solidFill>
                  <a:schemeClr val="accent6">
                    <a:lumMod val="75000"/>
                  </a:schemeClr>
                </a:solidFill>
              </a:rPr>
              <a:t>‘intent on subverting the system, seizing power by the daring and originality of their movies and wresting the audience away from the manipulative, mindless junk they are addicted to’.</a:t>
            </a:r>
            <a:endParaRPr lang="en-GB" sz="2200" i="1" dirty="0">
              <a:solidFill>
                <a:schemeClr val="accent6">
                  <a:lumMod val="75000"/>
                </a:schemeClr>
              </a:solidFill>
            </a:endParaRPr>
          </a:p>
        </p:txBody>
      </p:sp>
      <p:sp>
        <p:nvSpPr>
          <p:cNvPr id="4" name="Picture Placeholder 3">
            <a:extLst>
              <a:ext uri="{FF2B5EF4-FFF2-40B4-BE49-F238E27FC236}">
                <a16:creationId xmlns:a16="http://schemas.microsoft.com/office/drawing/2014/main" id="{48D4EAA9-3DA2-B649-9EE3-6D499958D942}"/>
              </a:ext>
            </a:extLst>
          </p:cNvPr>
          <p:cNvSpPr>
            <a:spLocks noGrp="1"/>
          </p:cNvSpPr>
          <p:nvPr>
            <p:ph type="pic" sz="quarter" idx="12"/>
          </p:nvPr>
        </p:nvSpPr>
        <p:spPr/>
      </p:sp>
    </p:spTree>
    <p:extLst>
      <p:ext uri="{BB962C8B-B14F-4D97-AF65-F5344CB8AC3E}">
        <p14:creationId xmlns:p14="http://schemas.microsoft.com/office/powerpoint/2010/main" val="3011992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2000" dirty="0"/>
              <a:t>It’s not like [it was when I was there] now. I lectured there, and the students have professional people working on their films […] their only concern is </a:t>
            </a:r>
            <a:r>
              <a:rPr lang="en-US" sz="2000" i="1" dirty="0">
                <a:solidFill>
                  <a:schemeClr val="accent6">
                    <a:lumMod val="75000"/>
                  </a:schemeClr>
                </a:solidFill>
              </a:rPr>
              <a:t>‘How do I get in?’ It’s not about art, or ‘I have this to say’ </a:t>
            </a:r>
            <a:r>
              <a:rPr lang="en-US" sz="2000" dirty="0"/>
              <a:t>[…] Looking back […] I think if we’d taken it more as a business we’d have been wiser. But then we probably wouldn’t have done it </a:t>
            </a:r>
            <a:r>
              <a:rPr lang="en-US" sz="2000" b="1" dirty="0"/>
              <a:t>(Charles Burnett, 2002).</a:t>
            </a:r>
            <a:endParaRPr lang="en-GB" sz="2000" b="1" dirty="0"/>
          </a:p>
        </p:txBody>
      </p:sp>
      <p:sp>
        <p:nvSpPr>
          <p:cNvPr id="4" name="Picture Placeholder 3">
            <a:extLst>
              <a:ext uri="{FF2B5EF4-FFF2-40B4-BE49-F238E27FC236}">
                <a16:creationId xmlns:a16="http://schemas.microsoft.com/office/drawing/2014/main" id="{8E9FFEFE-7EA8-C041-809F-F629181D2076}"/>
              </a:ext>
            </a:extLst>
          </p:cNvPr>
          <p:cNvSpPr>
            <a:spLocks noGrp="1"/>
          </p:cNvSpPr>
          <p:nvPr>
            <p:ph type="pic" sz="quarter" idx="12"/>
          </p:nvPr>
        </p:nvSpPr>
        <p:spPr/>
      </p:sp>
    </p:spTree>
    <p:extLst>
      <p:ext uri="{BB962C8B-B14F-4D97-AF65-F5344CB8AC3E}">
        <p14:creationId xmlns:p14="http://schemas.microsoft.com/office/powerpoint/2010/main" val="1358622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Historical (&amp; Future?) Context</a:t>
            </a:r>
          </a:p>
        </p:txBody>
      </p:sp>
      <p:sp>
        <p:nvSpPr>
          <p:cNvPr id="5" name="Text Placeholder 4"/>
          <p:cNvSpPr>
            <a:spLocks noGrp="1"/>
          </p:cNvSpPr>
          <p:nvPr>
            <p:ph type="body" sz="half" idx="11"/>
          </p:nvPr>
        </p:nvSpPr>
        <p:spPr/>
        <p:txBody>
          <a:bodyPr/>
          <a:lstStyle/>
          <a:p>
            <a:r>
              <a:rPr lang="en-US" sz="1700" dirty="0"/>
              <a:t>So long as the new institute confined itself to educational and instructional films, all was well. But if, under the banner of raising cultural levels, </a:t>
            </a:r>
            <a:r>
              <a:rPr lang="en-US" sz="1700" i="1" dirty="0">
                <a:solidFill>
                  <a:schemeClr val="accent6">
                    <a:lumMod val="75000"/>
                  </a:schemeClr>
                </a:solidFill>
              </a:rPr>
              <a:t>the institute began to interfere in matters such as censorship, or simply engage in denigrating standard movie-house fare, and if furthermore it were to do so with funds raised by taxing popular entertainment, then the trade saw an unwarranted threat to its interests</a:t>
            </a:r>
            <a:r>
              <a:rPr lang="en-US" sz="1700" dirty="0"/>
              <a:t> </a:t>
            </a:r>
            <a:r>
              <a:rPr lang="en-US" sz="1700" b="1" dirty="0"/>
              <a:t>(Nowell-Smith: 2012, 16).</a:t>
            </a:r>
            <a:endParaRPr lang="en-GB" sz="1700" b="1" dirty="0"/>
          </a:p>
        </p:txBody>
      </p:sp>
      <p:sp>
        <p:nvSpPr>
          <p:cNvPr id="4" name="Picture Placeholder 3">
            <a:extLst>
              <a:ext uri="{FF2B5EF4-FFF2-40B4-BE49-F238E27FC236}">
                <a16:creationId xmlns:a16="http://schemas.microsoft.com/office/drawing/2014/main" id="{7D642C9A-7D74-274A-A37F-C88295D818AD}"/>
              </a:ext>
            </a:extLst>
          </p:cNvPr>
          <p:cNvSpPr>
            <a:spLocks noGrp="1"/>
          </p:cNvSpPr>
          <p:nvPr>
            <p:ph type="pic" sz="quarter" idx="12"/>
          </p:nvPr>
        </p:nvSpPr>
        <p:spPr/>
      </p:sp>
    </p:spTree>
    <p:extLst>
      <p:ext uri="{BB962C8B-B14F-4D97-AF65-F5344CB8AC3E}">
        <p14:creationId xmlns:p14="http://schemas.microsoft.com/office/powerpoint/2010/main" val="2538098599"/>
      </p:ext>
    </p:extLst>
  </p:cSld>
  <p:clrMapOvr>
    <a:masterClrMapping/>
  </p:clrMapOvr>
</p:sld>
</file>

<file path=ppt/theme/theme1.xml><?xml version="1.0" encoding="utf-8"?>
<a:theme xmlns:a="http://schemas.openxmlformats.org/drawingml/2006/main" name="Theme for Nei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ntro sc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902</TotalTime>
  <Words>4418</Words>
  <Application>Microsoft Macintosh PowerPoint</Application>
  <PresentationFormat>On-screen Show (4:3)</PresentationFormat>
  <Paragraphs>200</Paragraphs>
  <Slides>55</Slides>
  <Notes>50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55</vt:i4>
      </vt:variant>
    </vt:vector>
  </HeadingPairs>
  <TitlesOfParts>
    <vt:vector size="60" baseType="lpstr">
      <vt:lpstr>Arial</vt:lpstr>
      <vt:lpstr>Calibri</vt:lpstr>
      <vt:lpstr>Helvetica</vt:lpstr>
      <vt:lpstr>Theme for Neil</vt:lpstr>
      <vt:lpstr>Intro screen</vt:lpstr>
      <vt:lpstr>Rethinking film education: What can we learn from filmmakers? </vt:lpstr>
      <vt:lpstr>Question</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Historical (&amp; Future?) Context</vt:lpstr>
      <vt:lpstr>Filmmakers on Filmmaking</vt:lpstr>
      <vt:lpstr>Filmmakers on Filmmaking</vt:lpstr>
      <vt:lpstr>Filmmakers on Filmmaking</vt:lpstr>
      <vt:lpstr>Filmmakers on Filmmaking</vt:lpstr>
      <vt:lpstr>Scholars on Filmmaking</vt:lpstr>
      <vt:lpstr>Scholars on Filmmaking</vt:lpstr>
      <vt:lpstr>Scholars on Filmmaking</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Filmmakers on (Film) Education</vt:lpstr>
      <vt:lpstr>Conclusion</vt:lpstr>
      <vt:lpstr>Answers…Our Film Education…</vt:lpstr>
      <vt:lpstr>Conclusion</vt:lpstr>
      <vt:lpstr>Reference List</vt:lpstr>
      <vt:lpstr>Reference List</vt:lpstr>
      <vt:lpstr>Contact Details</vt:lpstr>
    </vt:vector>
  </TitlesOfParts>
  <Company>Monika Ciapala Graphic Design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Ciapala</dc:creator>
  <cp:lastModifiedBy>Microsoft Office User</cp:lastModifiedBy>
  <cp:revision>109</cp:revision>
  <dcterms:created xsi:type="dcterms:W3CDTF">2016-08-13T15:20:27Z</dcterms:created>
  <dcterms:modified xsi:type="dcterms:W3CDTF">2019-07-24T18:22:30Z</dcterms:modified>
</cp:coreProperties>
</file>